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3" r:id="rId3"/>
    <p:sldId id="256" r:id="rId4"/>
    <p:sldId id="264" r:id="rId5"/>
    <p:sldId id="265" r:id="rId6"/>
    <p:sldId id="275" r:id="rId7"/>
    <p:sldId id="266" r:id="rId8"/>
    <p:sldId id="267" r:id="rId9"/>
    <p:sldId id="268" r:id="rId10"/>
    <p:sldId id="269" r:id="rId11"/>
    <p:sldId id="270" r:id="rId12"/>
    <p:sldId id="286" r:id="rId13"/>
    <p:sldId id="28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C5"/>
    <a:srgbClr val="1199FF"/>
    <a:srgbClr val="FF9900"/>
    <a:srgbClr val="008000"/>
    <a:srgbClr val="009900"/>
    <a:srgbClr val="CCCC00"/>
    <a:srgbClr val="00FF00"/>
    <a:srgbClr val="00CC99"/>
    <a:srgbClr val="00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51" autoAdjust="0"/>
  </p:normalViewPr>
  <p:slideViewPr>
    <p:cSldViewPr snapToGrid="0">
      <p:cViewPr varScale="1">
        <p:scale>
          <a:sx n="66" d="100"/>
          <a:sy n="66" d="100"/>
        </p:scale>
        <p:origin x="793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ana\AppData\Local\Microsoft\Windows\INetCache\IE\O2EQ7R3G\Book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ana\AppData\Local\Microsoft\Windows\INetCache\IE\O2EQ7R3G\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397881336253055E-2"/>
          <c:y val="3.8152988608382718E-2"/>
          <c:w val="0.84744237805694278"/>
          <c:h val="0.641907081202478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[Book3.xlsx]ESS_Graph_N_S!$M$5</c:f>
              <c:strCache>
                <c:ptCount val="1"/>
                <c:pt idx="0">
                  <c:v>WW flow index: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>
              <a:noFill/>
            </a:ln>
          </c:spPr>
          <c:invertIfNegative val="0"/>
          <c:cat>
            <c:numRef>
              <c:f>[Book3.xlsx]ESS_Graph_N_S!$K$6:$K$69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cat>
          <c:val>
            <c:numRef>
              <c:f>[Book3.xlsx]ESS_Graph_N_S!$M$6:$M$69</c:f>
              <c:numCache>
                <c:formatCode>General</c:formatCode>
                <c:ptCount val="64"/>
                <c:pt idx="0">
                  <c:v>-10</c:v>
                </c:pt>
                <c:pt idx="1">
                  <c:v>120</c:v>
                </c:pt>
                <c:pt idx="2">
                  <c:v>-10</c:v>
                </c:pt>
                <c:pt idx="3">
                  <c:v>120</c:v>
                </c:pt>
                <c:pt idx="4">
                  <c:v>-10</c:v>
                </c:pt>
                <c:pt idx="5">
                  <c:v>-10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-10</c:v>
                </c:pt>
                <c:pt idx="15">
                  <c:v>120</c:v>
                </c:pt>
                <c:pt idx="16">
                  <c:v>-10</c:v>
                </c:pt>
                <c:pt idx="17">
                  <c:v>-10</c:v>
                </c:pt>
                <c:pt idx="18">
                  <c:v>-10</c:v>
                </c:pt>
                <c:pt idx="19">
                  <c:v>-10</c:v>
                </c:pt>
                <c:pt idx="20">
                  <c:v>120</c:v>
                </c:pt>
                <c:pt idx="21">
                  <c:v>-10</c:v>
                </c:pt>
                <c:pt idx="22">
                  <c:v>-10</c:v>
                </c:pt>
                <c:pt idx="23">
                  <c:v>120</c:v>
                </c:pt>
                <c:pt idx="24">
                  <c:v>120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  <c:pt idx="28">
                  <c:v>120</c:v>
                </c:pt>
                <c:pt idx="29">
                  <c:v>-10</c:v>
                </c:pt>
                <c:pt idx="30">
                  <c:v>-10</c:v>
                </c:pt>
                <c:pt idx="31">
                  <c:v>-10</c:v>
                </c:pt>
                <c:pt idx="32">
                  <c:v>-10</c:v>
                </c:pt>
                <c:pt idx="33">
                  <c:v>-10</c:v>
                </c:pt>
                <c:pt idx="34">
                  <c:v>-10</c:v>
                </c:pt>
                <c:pt idx="35">
                  <c:v>-10</c:v>
                </c:pt>
                <c:pt idx="36">
                  <c:v>-10</c:v>
                </c:pt>
                <c:pt idx="37">
                  <c:v>-10</c:v>
                </c:pt>
                <c:pt idx="38">
                  <c:v>-10</c:v>
                </c:pt>
                <c:pt idx="39">
                  <c:v>-10</c:v>
                </c:pt>
                <c:pt idx="40">
                  <c:v>120</c:v>
                </c:pt>
                <c:pt idx="41">
                  <c:v>-10</c:v>
                </c:pt>
                <c:pt idx="42">
                  <c:v>-10</c:v>
                </c:pt>
                <c:pt idx="43">
                  <c:v>-10</c:v>
                </c:pt>
                <c:pt idx="44">
                  <c:v>-10</c:v>
                </c:pt>
                <c:pt idx="45">
                  <c:v>120</c:v>
                </c:pt>
                <c:pt idx="46">
                  <c:v>120</c:v>
                </c:pt>
                <c:pt idx="47">
                  <c:v>-10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-10</c:v>
                </c:pt>
                <c:pt idx="52">
                  <c:v>-10</c:v>
                </c:pt>
                <c:pt idx="53">
                  <c:v>120</c:v>
                </c:pt>
                <c:pt idx="54">
                  <c:v>-10</c:v>
                </c:pt>
                <c:pt idx="55">
                  <c:v>-10</c:v>
                </c:pt>
                <c:pt idx="56">
                  <c:v>-10</c:v>
                </c:pt>
                <c:pt idx="57">
                  <c:v>120</c:v>
                </c:pt>
                <c:pt idx="58">
                  <c:v>-10</c:v>
                </c:pt>
                <c:pt idx="59">
                  <c:v>120</c:v>
                </c:pt>
                <c:pt idx="60">
                  <c:v>-10</c:v>
                </c:pt>
                <c:pt idx="61">
                  <c:v>-10</c:v>
                </c:pt>
                <c:pt idx="62">
                  <c:v>120</c:v>
                </c:pt>
                <c:pt idx="63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32183200"/>
        <c:axId val="232185160"/>
      </c:barChart>
      <c:scatterChart>
        <c:scatterStyle val="smoothMarker"/>
        <c:varyColors val="0"/>
        <c:ser>
          <c:idx val="2"/>
          <c:order val="2"/>
          <c:tx>
            <c:strRef>
              <c:f>[Book3.xlsx]ESS_Graph_N_S!$N$5</c:f>
              <c:strCache>
                <c:ptCount val="1"/>
                <c:pt idx="0">
                  <c:v>REC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[Book3.xlsx]ESS_Graph_N_S!$N$6:$N$70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[Book3.xlsx]ESS_Graph_N_S!$O$5</c:f>
              <c:strCache>
                <c:ptCount val="1"/>
                <c:pt idx="0">
                  <c:v>pd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[Book3.xlsx]ESS_Graph_N_S!$O$6:$O$70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[Book3.xlsx]ESS_Graph_N_S!$P$5</c:f>
              <c:strCache>
                <c:ptCount val="1"/>
                <c:pt idx="0">
                  <c:v>REC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[Book3.xlsx]ESS_Graph_N_S!$P$6:$P$70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[Book3.xlsx]ESS_Graph_N_S!$Q$5</c:f>
              <c:strCache>
                <c:ptCount val="1"/>
                <c:pt idx="0">
                  <c:v>PES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[Book3.xlsx]ESS_Graph_N_S!$Q$6:$Q$70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[Book3.xlsx]ESS_Graph_N_S!$R$5</c:f>
              <c:strCache>
                <c:ptCount val="1"/>
                <c:pt idx="0">
                  <c:v>Ai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[Book3.xlsx]ESS_Graph_N_S!$R$6:$R$70</c:f>
              <c:numCache>
                <c:formatCode>0.00</c:formatCode>
                <c:ptCount val="65"/>
                <c:pt idx="0">
                  <c:v>1</c:v>
                </c:pt>
                <c:pt idx="1">
                  <c:v>1.1846663752913753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1.03</c:v>
                </c:pt>
                <c:pt idx="7">
                  <c:v>1.7659325396825398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1.618235294117647</c:v>
                </c:pt>
                <c:pt idx="14">
                  <c:v>1</c:v>
                </c:pt>
                <c:pt idx="15">
                  <c:v>1.4016457023060798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1.0083333333333333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1.0262626262626262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1.1328888888888888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1.3033333333333335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1.1395238095238096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0.83888888888888891</c:v>
                </c:pt>
                <c:pt idx="63">
                  <c:v>1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[Book3.xlsx]ESS_Graph_N_S!$S$5</c:f>
              <c:strCache>
                <c:ptCount val="1"/>
                <c:pt idx="0">
                  <c:v>Aii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[Book3.xlsx]ESS_Graph_N_S!$S$6:$S$70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0.63</c:v>
                </c:pt>
                <c:pt idx="7">
                  <c:v>1.7659325396825398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1.618235294117647</c:v>
                </c:pt>
                <c:pt idx="14">
                  <c:v>1</c:v>
                </c:pt>
                <c:pt idx="15">
                  <c:v>1.4016457023060798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1.1850841750841752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0.82915140415140431</c:v>
                </c:pt>
                <c:pt idx="50">
                  <c:v>0.71857142857142864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[Book3.xlsx]ESS_Graph_N_S!$T$5</c:f>
              <c:strCache>
                <c:ptCount val="1"/>
                <c:pt idx="0">
                  <c:v>Aiii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[Book3.xlsx]ESS_Graph_N_S!$T$6:$T$70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0.63</c:v>
                </c:pt>
                <c:pt idx="7">
                  <c:v>0.73348214285714297</c:v>
                </c:pt>
                <c:pt idx="8">
                  <c:v>0.88356481481481475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0.71689542483660129</c:v>
                </c:pt>
                <c:pt idx="14">
                  <c:v>1</c:v>
                </c:pt>
                <c:pt idx="15">
                  <c:v>0.89251100628930802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0.75952558635394452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1.1850841750841752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0.82915140415140431</c:v>
                </c:pt>
                <c:pt idx="50">
                  <c:v>0.71857142857142864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[Book3.xlsx]ESS_Graph_N_S!$U$5</c:f>
              <c:strCache>
                <c:ptCount val="1"/>
                <c:pt idx="0">
                  <c:v>Bi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[Book3.xlsx]ESS_Graph_N_S!$U$6:$U$70</c:f>
              <c:numCache>
                <c:formatCode>0.00</c:formatCode>
                <c:ptCount val="65"/>
                <c:pt idx="0">
                  <c:v>1</c:v>
                </c:pt>
                <c:pt idx="1">
                  <c:v>0.87783362470862469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0.63</c:v>
                </c:pt>
                <c:pt idx="7">
                  <c:v>0.18005952380952384</c:v>
                </c:pt>
                <c:pt idx="8">
                  <c:v>0.59814814814814821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0.74078431372549014</c:v>
                </c:pt>
                <c:pt idx="14">
                  <c:v>1</c:v>
                </c:pt>
                <c:pt idx="15">
                  <c:v>0.62505241090146757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0.6508155650319829</c:v>
                </c:pt>
                <c:pt idx="21">
                  <c:v>1</c:v>
                </c:pt>
                <c:pt idx="22">
                  <c:v>1</c:v>
                </c:pt>
                <c:pt idx="23">
                  <c:v>0.90619047619047621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0.9113888888888888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0.79626262626262623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0.9</c:v>
                </c:pt>
                <c:pt idx="47">
                  <c:v>1</c:v>
                </c:pt>
                <c:pt idx="48">
                  <c:v>0.89825174825174814</c:v>
                </c:pt>
                <c:pt idx="49">
                  <c:v>0.82915140415140431</c:v>
                </c:pt>
                <c:pt idx="50">
                  <c:v>0.65119047619047632</c:v>
                </c:pt>
                <c:pt idx="51">
                  <c:v>1</c:v>
                </c:pt>
                <c:pt idx="52">
                  <c:v>1</c:v>
                </c:pt>
                <c:pt idx="53">
                  <c:v>0.36327838827838826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[Book3.xlsx]ESS_Graph_N_S!$V$5</c:f>
              <c:strCache>
                <c:ptCount val="1"/>
                <c:pt idx="0">
                  <c:v>Bii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[Book3.xlsx]ESS_Graph_N_S!$V$6:$V$70</c:f>
              <c:numCache>
                <c:formatCode>0.00</c:formatCode>
                <c:ptCount val="65"/>
                <c:pt idx="0">
                  <c:v>1</c:v>
                </c:pt>
                <c:pt idx="1">
                  <c:v>0.87783362470862469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0.63</c:v>
                </c:pt>
                <c:pt idx="7">
                  <c:v>0.18005952380952384</c:v>
                </c:pt>
                <c:pt idx="8">
                  <c:v>0.59814814814814821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0.74078431372549014</c:v>
                </c:pt>
                <c:pt idx="14">
                  <c:v>1</c:v>
                </c:pt>
                <c:pt idx="15">
                  <c:v>1.4016457023060798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0.55606076759061829</c:v>
                </c:pt>
                <c:pt idx="21">
                  <c:v>1</c:v>
                </c:pt>
                <c:pt idx="22">
                  <c:v>1</c:v>
                </c:pt>
                <c:pt idx="23">
                  <c:v>0.90619047619047621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0.9113888888888888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0.79626262626262623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0.9</c:v>
                </c:pt>
                <c:pt idx="47">
                  <c:v>1</c:v>
                </c:pt>
                <c:pt idx="48">
                  <c:v>0.89825174825174814</c:v>
                </c:pt>
                <c:pt idx="49">
                  <c:v>0.82915140415140431</c:v>
                </c:pt>
                <c:pt idx="50">
                  <c:v>0.65119047619047632</c:v>
                </c:pt>
                <c:pt idx="51">
                  <c:v>1</c:v>
                </c:pt>
                <c:pt idx="52">
                  <c:v>1</c:v>
                </c:pt>
                <c:pt idx="53">
                  <c:v>0.36327838827838826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11"/>
          <c:order val="11"/>
          <c:tx>
            <c:strRef>
              <c:f>[Book3.xlsx]ESS_Graph_N_S!$W$5</c:f>
              <c:strCache>
                <c:ptCount val="1"/>
                <c:pt idx="0">
                  <c:v>C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[Book3.xlsx]ESS_Graph_N_S!$W$6:$W$70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0.79</c:v>
                </c:pt>
                <c:pt idx="7">
                  <c:v>0.70293981481481482</c:v>
                </c:pt>
                <c:pt idx="8">
                  <c:v>0.9502314814814814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0.96161764705882369</c:v>
                </c:pt>
                <c:pt idx="14">
                  <c:v>1</c:v>
                </c:pt>
                <c:pt idx="15">
                  <c:v>0.9200110062893081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0.75952558635394452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0.96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0.90000000000000013</c:v>
                </c:pt>
                <c:pt idx="63">
                  <c:v>1</c:v>
                </c:pt>
              </c:numCache>
            </c:numRef>
          </c:yVal>
          <c:smooth val="1"/>
        </c:ser>
        <c:ser>
          <c:idx val="12"/>
          <c:order val="12"/>
          <c:tx>
            <c:strRef>
              <c:f>[Book3.xlsx]ESS_Graph_N_S!$X$5</c:f>
              <c:strCache>
                <c:ptCount val="1"/>
                <c:pt idx="0">
                  <c:v>D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[Book3.xlsx]ESS_Graph_N_S!$X$6:$X$70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0.79</c:v>
                </c:pt>
                <c:pt idx="7">
                  <c:v>0.58673611111111112</c:v>
                </c:pt>
                <c:pt idx="8">
                  <c:v>0.83333333333333337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0.96161764705882369</c:v>
                </c:pt>
                <c:pt idx="14">
                  <c:v>1</c:v>
                </c:pt>
                <c:pt idx="15">
                  <c:v>0.9200110062893081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0.75952558635394452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13"/>
          <c:order val="13"/>
          <c:tx>
            <c:strRef>
              <c:f>[Book3.xlsx]ESS_Graph_N_S!$Y$5</c:f>
              <c:strCache>
                <c:ptCount val="1"/>
                <c:pt idx="0">
                  <c:v>E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[Book3.xlsx]ESS_Graph_N_S!$Y$6:$Y$70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1.03</c:v>
                </c:pt>
                <c:pt idx="7">
                  <c:v>1.7659325396825398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0.96161764705882369</c:v>
                </c:pt>
                <c:pt idx="14">
                  <c:v>1</c:v>
                </c:pt>
                <c:pt idx="15">
                  <c:v>0.9200110062893081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0.75952558635394452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1.0748148148148149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1</c:v>
                </c:pt>
                <c:pt idx="50">
                  <c:v>0.96738095238095245</c:v>
                </c:pt>
                <c:pt idx="51">
                  <c:v>1</c:v>
                </c:pt>
                <c:pt idx="52">
                  <c:v>1</c:v>
                </c:pt>
                <c:pt idx="53">
                  <c:v>0.5556776556776557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0.76887254901960778</c:v>
                </c:pt>
                <c:pt idx="63">
                  <c:v>1</c:v>
                </c:pt>
              </c:numCache>
            </c:numRef>
          </c:yVal>
          <c:smooth val="1"/>
        </c:ser>
        <c:ser>
          <c:idx val="14"/>
          <c:order val="14"/>
          <c:tx>
            <c:strRef>
              <c:f>[Book3.xlsx]ESS_Graph_N_S!$Z$5</c:f>
              <c:strCache>
                <c:ptCount val="1"/>
                <c:pt idx="0">
                  <c:v>F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[Book3.xlsx]ESS_Graph_N_S!$Z$6:$Z$70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1.0748148148148149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1</c:v>
                </c:pt>
                <c:pt idx="50">
                  <c:v>0.96738095238095245</c:v>
                </c:pt>
                <c:pt idx="51">
                  <c:v>1</c:v>
                </c:pt>
                <c:pt idx="52">
                  <c:v>1</c:v>
                </c:pt>
                <c:pt idx="53">
                  <c:v>0.5556776556776557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0.76887254901960778</c:v>
                </c:pt>
                <c:pt idx="63">
                  <c:v>1</c:v>
                </c:pt>
              </c:numCache>
            </c:numRef>
          </c:yVal>
          <c:smooth val="1"/>
        </c:ser>
        <c:ser>
          <c:idx val="15"/>
          <c:order val="15"/>
          <c:tx>
            <c:strRef>
              <c:f>[Book3.xlsx]ESS_Graph_N_S!$AA$5</c:f>
              <c:strCache>
                <c:ptCount val="1"/>
                <c:pt idx="0">
                  <c:v>Biii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[Book3.xlsx]ESS_Graph_N_S!$AA$6:$AA$70</c:f>
              <c:numCache>
                <c:formatCode>0.00</c:formatCode>
                <c:ptCount val="65"/>
                <c:pt idx="0">
                  <c:v>1</c:v>
                </c:pt>
                <c:pt idx="1">
                  <c:v>0.87783362470862469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0.90619047619047621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0.9113888888888888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0.79626262626262623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0.9</c:v>
                </c:pt>
                <c:pt idx="47">
                  <c:v>1</c:v>
                </c:pt>
                <c:pt idx="48">
                  <c:v>0.89825174825174814</c:v>
                </c:pt>
                <c:pt idx="49">
                  <c:v>0.82915140415140431</c:v>
                </c:pt>
                <c:pt idx="50">
                  <c:v>0.65119047619047632</c:v>
                </c:pt>
                <c:pt idx="51">
                  <c:v>1</c:v>
                </c:pt>
                <c:pt idx="52">
                  <c:v>1</c:v>
                </c:pt>
                <c:pt idx="53">
                  <c:v>0.36327838827838826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16"/>
          <c:order val="16"/>
          <c:tx>
            <c:strRef>
              <c:f>[Book3.xlsx]ESS_Graph_N_S!$AB$5</c:f>
              <c:strCache>
                <c:ptCount val="1"/>
                <c:pt idx="0">
                  <c:v>Aiv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[Book3.xlsx]ESS_Graph_N_S!$AB$6:$AB$70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1.1850841750841752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0.82915140415140431</c:v>
                </c:pt>
                <c:pt idx="50">
                  <c:v>0.71857142857142864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17"/>
          <c:order val="17"/>
          <c:tx>
            <c:strRef>
              <c:f>[Book3.xlsx]ESS_Graph_N_S!$AC$5</c:f>
              <c:strCache>
                <c:ptCount val="1"/>
                <c:pt idx="0">
                  <c:v>Av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[Book3.xlsx]ESS_Graph_N_S!$AC$6:$AC$70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1.1850841750841752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0.82915140415140431</c:v>
                </c:pt>
                <c:pt idx="50">
                  <c:v>0.71857142857142864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18"/>
          <c:order val="18"/>
          <c:tx>
            <c:strRef>
              <c:f>[Book3.xlsx]ESS_Graph_N_S!$AD$5</c:f>
              <c:strCache>
                <c:ptCount val="1"/>
                <c:pt idx="0">
                  <c:v>Ci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[Book3.xlsx]ESS_Graph_N_S!$AD$6:$AD$70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1.1850841750841752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0.98333333333333339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0.82915140415140431</c:v>
                </c:pt>
                <c:pt idx="50">
                  <c:v>0.71857142857142864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0.71062091503267977</c:v>
                </c:pt>
                <c:pt idx="63">
                  <c:v>1</c:v>
                </c:pt>
              </c:numCache>
            </c:numRef>
          </c:yVal>
          <c:smooth val="1"/>
        </c:ser>
        <c:ser>
          <c:idx val="19"/>
          <c:order val="19"/>
          <c:tx>
            <c:strRef>
              <c:f>[Book3.xlsx]ESS_Graph_N_S!$AE$5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[Book3.xlsx]ESS_Graph_N_S!$AE$6:$AE$70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0"/>
          <c:order val="20"/>
          <c:tx>
            <c:strRef>
              <c:f>[Book3.xlsx]ESS_Graph_N_S!$AF$5</c:f>
              <c:strCache>
                <c:ptCount val="1"/>
                <c:pt idx="0">
                  <c:v>Ei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[Book3.xlsx]ESS_Graph_N_S!$AF$6:$AF$70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1.0748148148148149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1</c:v>
                </c:pt>
                <c:pt idx="50">
                  <c:v>0.96738095238095245</c:v>
                </c:pt>
                <c:pt idx="51">
                  <c:v>1</c:v>
                </c:pt>
                <c:pt idx="52">
                  <c:v>1</c:v>
                </c:pt>
                <c:pt idx="53">
                  <c:v>0.5556776556776557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0.76887254901960778</c:v>
                </c:pt>
                <c:pt idx="63">
                  <c:v>1</c:v>
                </c:pt>
              </c:numCache>
            </c:numRef>
          </c:yVal>
          <c:smooth val="1"/>
        </c:ser>
        <c:ser>
          <c:idx val="21"/>
          <c:order val="21"/>
          <c:tx>
            <c:strRef>
              <c:f>[Book3.xlsx]ESS_Graph_N_S!$AG$5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[Book3.xlsx]ESS_Graph_N_S!$AG$6:$AG$70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2"/>
          <c:order val="22"/>
          <c:tx>
            <c:strRef>
              <c:f>[Book3.xlsx]ESS_Graph_N_S!$AH$5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[Book3.xlsx]ESS_Graph_N_S!$AH$6:$AH$70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3"/>
          <c:order val="23"/>
          <c:tx>
            <c:strRef>
              <c:f>[Book3.xlsx]ESS_Graph_N_S!$AI$5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[Book3.xlsx]ESS_Graph_N_S!$AI$6:$AI$70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4"/>
          <c:order val="24"/>
          <c:tx>
            <c:strRef>
              <c:f>[Book3.xlsx]ESS_Graph_N_S!$AJ$5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[Book3.xlsx]ESS_Graph_N_S!$AJ$6:$AJ$70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5"/>
          <c:order val="25"/>
          <c:tx>
            <c:strRef>
              <c:f>[Book3.xlsx]ESS_Graph_N_S!$AK$5</c:f>
              <c:strCache>
                <c:ptCount val="1"/>
                <c:pt idx="0">
                  <c:v>Dx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[Book3.xlsx]ESS_Graph_N_S!$AK$6:$AK$70</c:f>
              <c:numCache>
                <c:formatCode>0.00</c:formatCode>
                <c:ptCount val="65"/>
                <c:pt idx="0">
                  <c:v>1</c:v>
                </c:pt>
                <c:pt idx="1">
                  <c:v>1.1846663752913753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1.0083333333333333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1.0262626262626262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1.1328888888888888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1.3033333333333335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1.1395238095238096</c:v>
                </c:pt>
                <c:pt idx="51">
                  <c:v>1</c:v>
                </c:pt>
                <c:pt idx="52">
                  <c:v>1</c:v>
                </c:pt>
                <c:pt idx="53">
                  <c:v>0.6015796703296703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0.83888888888888891</c:v>
                </c:pt>
                <c:pt idx="63">
                  <c:v>1</c:v>
                </c:pt>
              </c:numCache>
            </c:numRef>
          </c:yVal>
          <c:smooth val="1"/>
        </c:ser>
        <c:ser>
          <c:idx val="26"/>
          <c:order val="26"/>
          <c:tx>
            <c:strRef>
              <c:f>[Book3.xlsx]ESS_Graph_N_S!$AL$5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[Book3.xlsx]ESS_Graph_N_S!$AL$6:$AL$70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7"/>
          <c:order val="27"/>
          <c:tx>
            <c:strRef>
              <c:f>[Book3.xlsx]ESS_Graph_N_S!$AM$5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[Book3.xlsx]ESS_Graph_N_S!$AM$6:$AM$70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8"/>
          <c:order val="28"/>
          <c:tx>
            <c:strRef>
              <c:f>[Book3.xlsx]ESS_Graph_N_S!$AN$5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[Book3.xlsx]ESS_Graph_N_S!$AN$6:$AN$70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ser>
          <c:idx val="29"/>
          <c:order val="29"/>
          <c:tx>
            <c:strRef>
              <c:f>[Book3.xlsx]ESS_Graph_N_S!$AO$5</c:f>
              <c:strCache>
                <c:ptCount val="1"/>
                <c:pt idx="0">
                  <c:v>Di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[Book3.xlsx]ESS_Graph_N_S!$AO$6:$AO$70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0.95416666666666661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0.99393939393939401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0.99230769230769234</c:v>
                </c:pt>
                <c:pt idx="49">
                  <c:v>0.86457570207570211</c:v>
                </c:pt>
                <c:pt idx="50">
                  <c:v>0.76595238095238105</c:v>
                </c:pt>
                <c:pt idx="51">
                  <c:v>1</c:v>
                </c:pt>
                <c:pt idx="52">
                  <c:v>1</c:v>
                </c:pt>
                <c:pt idx="53">
                  <c:v>0.74947344322344323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0.84526098901098901</c:v>
                </c:pt>
                <c:pt idx="60">
                  <c:v>1</c:v>
                </c:pt>
                <c:pt idx="61">
                  <c:v>1</c:v>
                </c:pt>
                <c:pt idx="62">
                  <c:v>0.8847222222222223</c:v>
                </c:pt>
                <c:pt idx="6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183200"/>
        <c:axId val="232185160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[Book3.xlsx]ESS_Graph_N_S!$L$6:$L$70</c:f>
              <c:numCache>
                <c:formatCode>General</c:formatCode>
                <c:ptCount val="65"/>
                <c:pt idx="0">
                  <c:v>-10</c:v>
                </c:pt>
                <c:pt idx="1">
                  <c:v>-10</c:v>
                </c:pt>
                <c:pt idx="2">
                  <c:v>-10</c:v>
                </c:pt>
                <c:pt idx="3">
                  <c:v>-10</c:v>
                </c:pt>
                <c:pt idx="4">
                  <c:v>-10</c:v>
                </c:pt>
                <c:pt idx="5">
                  <c:v>-10</c:v>
                </c:pt>
                <c:pt idx="6">
                  <c:v>-10</c:v>
                </c:pt>
                <c:pt idx="7">
                  <c:v>-10</c:v>
                </c:pt>
                <c:pt idx="8">
                  <c:v>-10</c:v>
                </c:pt>
                <c:pt idx="9">
                  <c:v>-10</c:v>
                </c:pt>
                <c:pt idx="10">
                  <c:v>-10</c:v>
                </c:pt>
                <c:pt idx="11">
                  <c:v>-10</c:v>
                </c:pt>
                <c:pt idx="12">
                  <c:v>-10</c:v>
                </c:pt>
                <c:pt idx="13">
                  <c:v>-10</c:v>
                </c:pt>
                <c:pt idx="14">
                  <c:v>-10</c:v>
                </c:pt>
                <c:pt idx="15">
                  <c:v>-10</c:v>
                </c:pt>
                <c:pt idx="16">
                  <c:v>-10</c:v>
                </c:pt>
                <c:pt idx="17">
                  <c:v>-10</c:v>
                </c:pt>
                <c:pt idx="18">
                  <c:v>-10</c:v>
                </c:pt>
                <c:pt idx="19">
                  <c:v>-10</c:v>
                </c:pt>
                <c:pt idx="20">
                  <c:v>-10</c:v>
                </c:pt>
                <c:pt idx="21">
                  <c:v>-10</c:v>
                </c:pt>
                <c:pt idx="22">
                  <c:v>-10</c:v>
                </c:pt>
                <c:pt idx="23">
                  <c:v>-10</c:v>
                </c:pt>
                <c:pt idx="24">
                  <c:v>-10</c:v>
                </c:pt>
                <c:pt idx="25">
                  <c:v>-10</c:v>
                </c:pt>
                <c:pt idx="26">
                  <c:v>-10</c:v>
                </c:pt>
                <c:pt idx="27">
                  <c:v>-10</c:v>
                </c:pt>
                <c:pt idx="28">
                  <c:v>-10</c:v>
                </c:pt>
                <c:pt idx="29">
                  <c:v>-10</c:v>
                </c:pt>
                <c:pt idx="30">
                  <c:v>-10</c:v>
                </c:pt>
                <c:pt idx="31">
                  <c:v>-10</c:v>
                </c:pt>
                <c:pt idx="32">
                  <c:v>-10</c:v>
                </c:pt>
                <c:pt idx="33">
                  <c:v>-10</c:v>
                </c:pt>
                <c:pt idx="34">
                  <c:v>-10</c:v>
                </c:pt>
                <c:pt idx="35">
                  <c:v>-10</c:v>
                </c:pt>
                <c:pt idx="36">
                  <c:v>-10</c:v>
                </c:pt>
                <c:pt idx="37">
                  <c:v>-10</c:v>
                </c:pt>
                <c:pt idx="38">
                  <c:v>-10</c:v>
                </c:pt>
                <c:pt idx="39">
                  <c:v>-10</c:v>
                </c:pt>
                <c:pt idx="40">
                  <c:v>-10</c:v>
                </c:pt>
                <c:pt idx="41">
                  <c:v>-10</c:v>
                </c:pt>
                <c:pt idx="42">
                  <c:v>-10</c:v>
                </c:pt>
                <c:pt idx="43">
                  <c:v>-10</c:v>
                </c:pt>
                <c:pt idx="44">
                  <c:v>-10</c:v>
                </c:pt>
                <c:pt idx="45">
                  <c:v>-10</c:v>
                </c:pt>
                <c:pt idx="46">
                  <c:v>-10</c:v>
                </c:pt>
                <c:pt idx="47">
                  <c:v>-10</c:v>
                </c:pt>
                <c:pt idx="48">
                  <c:v>-10</c:v>
                </c:pt>
                <c:pt idx="49">
                  <c:v>-10</c:v>
                </c:pt>
                <c:pt idx="50">
                  <c:v>-10</c:v>
                </c:pt>
                <c:pt idx="51">
                  <c:v>-10</c:v>
                </c:pt>
                <c:pt idx="52">
                  <c:v>-10</c:v>
                </c:pt>
                <c:pt idx="53">
                  <c:v>-10</c:v>
                </c:pt>
                <c:pt idx="54">
                  <c:v>-10</c:v>
                </c:pt>
                <c:pt idx="55">
                  <c:v>-10</c:v>
                </c:pt>
                <c:pt idx="56">
                  <c:v>-10</c:v>
                </c:pt>
                <c:pt idx="57">
                  <c:v>-10</c:v>
                </c:pt>
                <c:pt idx="58">
                  <c:v>-10</c:v>
                </c:pt>
                <c:pt idx="59">
                  <c:v>-10</c:v>
                </c:pt>
                <c:pt idx="60">
                  <c:v>-10</c:v>
                </c:pt>
                <c:pt idx="61">
                  <c:v>-10</c:v>
                </c:pt>
                <c:pt idx="62">
                  <c:v>-10</c:v>
                </c:pt>
                <c:pt idx="63">
                  <c:v>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183200"/>
        <c:axId val="232185160"/>
      </c:scatterChart>
      <c:scatterChart>
        <c:scatterStyle val="smoothMarker"/>
        <c:varyColors val="0"/>
        <c:ser>
          <c:idx val="30"/>
          <c:order val="30"/>
          <c:tx>
            <c:strRef>
              <c:f>[Book3.xlsx]ESS_Graph_N_S!$N$5</c:f>
              <c:strCache>
                <c:ptCount val="1"/>
                <c:pt idx="0">
                  <c:v>REC</c:v>
                </c:pt>
              </c:strCache>
            </c:strRef>
          </c:tx>
          <c:spPr>
            <a:ln w="603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[Book3.xlsx]ESS_Graph_N_S!$K$6:$K$70</c:f>
              <c:numCache>
                <c:formatCode>General</c:formatCode>
                <c:ptCount val="6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xVal>
          <c:yVal>
            <c:numRef>
              <c:f>[Book3.xlsx]ESS_Graph_N_S!$N$6:$N$70</c:f>
              <c:numCache>
                <c:formatCode>0.00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1.1299999999999999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2183592"/>
        <c:axId val="232182416"/>
      </c:scatterChart>
      <c:catAx>
        <c:axId val="23218320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spPr>
          <a:noFill/>
        </c:spPr>
        <c:crossAx val="232185160"/>
        <c:crosses val="autoZero"/>
        <c:auto val="0"/>
        <c:lblAlgn val="ctr"/>
        <c:lblOffset val="100"/>
        <c:tickLblSkip val="1"/>
        <c:noMultiLvlLbl val="0"/>
      </c:catAx>
      <c:valAx>
        <c:axId val="232185160"/>
        <c:scaling>
          <c:orientation val="minMax"/>
          <c:max val="1.8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ESS</a:t>
                </a:r>
                <a:r>
                  <a:rPr lang="en-GB" baseline="0"/>
                  <a:t> Rating</a:t>
                </a:r>
                <a:endParaRPr lang="en-GB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232183200"/>
        <c:crosses val="autoZero"/>
        <c:crossBetween val="between"/>
      </c:valAx>
      <c:valAx>
        <c:axId val="232182416"/>
        <c:scaling>
          <c:orientation val="minMax"/>
          <c:max val="1.8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ESS</a:t>
                </a:r>
                <a:r>
                  <a:rPr lang="en-GB" baseline="0"/>
                  <a:t> </a:t>
                </a:r>
                <a:r>
                  <a:rPr lang="en-GB"/>
                  <a:t>Rating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2183592"/>
        <c:crosses val="max"/>
        <c:crossBetween val="midCat"/>
      </c:valAx>
      <c:valAx>
        <c:axId val="232183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2182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1598992740269081"/>
          <c:y val="7.2173607165083739E-2"/>
          <c:w val="7.6727508194947558E-2"/>
          <c:h val="0.4507243553318721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 w="12700"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185268199583708E-2"/>
          <c:y val="0.3447546759357783"/>
          <c:w val="0.90480679784480311"/>
          <c:h val="8.1403135418883471E-2"/>
        </c:manualLayout>
      </c:layout>
      <c:lineChart>
        <c:grouping val="standard"/>
        <c:varyColors val="0"/>
        <c:ser>
          <c:idx val="0"/>
          <c:order val="0"/>
          <c:tx>
            <c:strRef>
              <c:f>[Book3.xlsx]ESS_Graph_N_S!$J$5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 anchor="b" anchorCtr="1"/>
              <a:lstStyle/>
              <a:p>
                <a:pPr>
                  <a:defRPr/>
                </a:pPr>
                <a:endParaRPr lang="en-US"/>
              </a:p>
            </c:txPr>
            <c:dLblPos val="b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[Book3.xlsx]ESS_Graph_N_S!$C$6:$C$69</c:f>
              <c:strCache>
                <c:ptCount val="64"/>
                <c:pt idx="0">
                  <c:v>Zinkwasi</c:v>
                </c:pt>
                <c:pt idx="1">
                  <c:v>Nonoti</c:v>
                </c:pt>
                <c:pt idx="2">
                  <c:v>Mdlotane</c:v>
                </c:pt>
                <c:pt idx="3">
                  <c:v>Mvoti</c:v>
                </c:pt>
                <c:pt idx="4">
                  <c:v>Seteni</c:v>
                </c:pt>
                <c:pt idx="5">
                  <c:v>Bob's Stream</c:v>
                </c:pt>
                <c:pt idx="6">
                  <c:v>Mhlali</c:v>
                </c:pt>
                <c:pt idx="7">
                  <c:v>Tongati</c:v>
                </c:pt>
                <c:pt idx="8">
                  <c:v>Mdloti</c:v>
                </c:pt>
                <c:pt idx="9">
                  <c:v>Mhlanga</c:v>
                </c:pt>
                <c:pt idx="10">
                  <c:v>Mgeni</c:v>
                </c:pt>
                <c:pt idx="11">
                  <c:v>Durban Bay</c:v>
                </c:pt>
                <c:pt idx="12">
                  <c:v>Sipingo</c:v>
                </c:pt>
                <c:pt idx="13">
                  <c:v>Mbokodweni</c:v>
                </c:pt>
                <c:pt idx="14">
                  <c:v>Manzimtoti</c:v>
                </c:pt>
                <c:pt idx="15">
                  <c:v>Little Manzimtoti</c:v>
                </c:pt>
                <c:pt idx="16">
                  <c:v>Lovu</c:v>
                </c:pt>
                <c:pt idx="17">
                  <c:v>Msimbazi</c:v>
                </c:pt>
                <c:pt idx="18">
                  <c:v>Umgababa</c:v>
                </c:pt>
                <c:pt idx="19">
                  <c:v>Ngane</c:v>
                </c:pt>
                <c:pt idx="20">
                  <c:v>Mkomazi</c:v>
                </c:pt>
                <c:pt idx="21">
                  <c:v>Mahlongwane</c:v>
                </c:pt>
                <c:pt idx="22">
                  <c:v>Mahlongwa</c:v>
                </c:pt>
                <c:pt idx="23">
                  <c:v>Mpambanyoni</c:v>
                </c:pt>
                <c:pt idx="24">
                  <c:v>Mzimayi</c:v>
                </c:pt>
                <c:pt idx="25">
                  <c:v>Nkomba</c:v>
                </c:pt>
                <c:pt idx="26">
                  <c:v>Mzinto</c:v>
                </c:pt>
                <c:pt idx="27">
                  <c:v>Mkumbane</c:v>
                </c:pt>
                <c:pt idx="28">
                  <c:v>Sezela</c:v>
                </c:pt>
                <c:pt idx="29">
                  <c:v>Mdesingane</c:v>
                </c:pt>
                <c:pt idx="30">
                  <c:v>Fafa</c:v>
                </c:pt>
                <c:pt idx="31">
                  <c:v>Mvuzi</c:v>
                </c:pt>
                <c:pt idx="32">
                  <c:v>Mtwalume</c:v>
                </c:pt>
                <c:pt idx="33">
                  <c:v>Mnamfu</c:v>
                </c:pt>
                <c:pt idx="34">
                  <c:v>Kwa-Makosi</c:v>
                </c:pt>
                <c:pt idx="35">
                  <c:v>Mfazazana</c:v>
                </c:pt>
                <c:pt idx="36">
                  <c:v>Mhlungwa</c:v>
                </c:pt>
                <c:pt idx="37">
                  <c:v>Mhlabatshane</c:v>
                </c:pt>
                <c:pt idx="38">
                  <c:v>Mzumbe</c:v>
                </c:pt>
                <c:pt idx="39">
                  <c:v>Intshambili</c:v>
                </c:pt>
                <c:pt idx="40">
                  <c:v>Koshwana</c:v>
                </c:pt>
                <c:pt idx="41">
                  <c:v>Damba</c:v>
                </c:pt>
                <c:pt idx="42">
                  <c:v>Mhlangamkulu</c:v>
                </c:pt>
                <c:pt idx="43">
                  <c:v>Mtentweni</c:v>
                </c:pt>
                <c:pt idx="44">
                  <c:v>Mzimkulu</c:v>
                </c:pt>
                <c:pt idx="45">
                  <c:v>Mbango</c:v>
                </c:pt>
                <c:pt idx="46">
                  <c:v>Boboyi</c:v>
                </c:pt>
                <c:pt idx="47">
                  <c:v>Zotsha</c:v>
                </c:pt>
                <c:pt idx="48">
                  <c:v>Mhlangeni</c:v>
                </c:pt>
                <c:pt idx="49">
                  <c:v>Vungu</c:v>
                </c:pt>
                <c:pt idx="50">
                  <c:v>Kongweni</c:v>
                </c:pt>
                <c:pt idx="51">
                  <c:v>Uvuzana</c:v>
                </c:pt>
                <c:pt idx="52">
                  <c:v>Bilanhlolo</c:v>
                </c:pt>
                <c:pt idx="53">
                  <c:v>Mvutshini</c:v>
                </c:pt>
                <c:pt idx="54">
                  <c:v>Mbizana</c:v>
                </c:pt>
                <c:pt idx="55">
                  <c:v>Kaba</c:v>
                </c:pt>
                <c:pt idx="56">
                  <c:v>Umhlangankulu</c:v>
                </c:pt>
                <c:pt idx="57">
                  <c:v>Mpenjati</c:v>
                </c:pt>
                <c:pt idx="58">
                  <c:v>Kandandhlovu</c:v>
                </c:pt>
                <c:pt idx="59">
                  <c:v>Tongazi</c:v>
                </c:pt>
                <c:pt idx="60">
                  <c:v>Ku-Boboyi</c:v>
                </c:pt>
                <c:pt idx="61">
                  <c:v>Sandlundlu</c:v>
                </c:pt>
                <c:pt idx="62">
                  <c:v>Zolwane</c:v>
                </c:pt>
                <c:pt idx="63">
                  <c:v>Mtamvuna</c:v>
                </c:pt>
              </c:strCache>
            </c:strRef>
          </c:cat>
          <c:val>
            <c:numRef>
              <c:f>[Book3.xlsx]ESS_Graph_N_S!$J$6:$J$69</c:f>
              <c:numCache>
                <c:formatCode>General</c:formatCode>
                <c:ptCount val="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0622888"/>
        <c:axId val="270626416"/>
      </c:lineChart>
      <c:catAx>
        <c:axId val="270622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0626416"/>
        <c:crosses val="autoZero"/>
        <c:auto val="0"/>
        <c:lblAlgn val="ctr"/>
        <c:lblOffset val="100"/>
        <c:tickLblSkip val="1"/>
        <c:noMultiLvlLbl val="0"/>
      </c:catAx>
      <c:valAx>
        <c:axId val="27062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622888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7A3E8-FBE8-4D7B-BA3A-E212EE235101}" type="datetimeFigureOut">
              <a:rPr lang="en-ZA" smtClean="0"/>
              <a:t>2015-09-16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EBFD-CA35-417C-9344-CE5D03A0F9C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638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81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Known fish kill: </a:t>
            </a:r>
            <a:r>
              <a:rPr lang="en-ZA" dirty="0" err="1" smtClean="0"/>
              <a:t>Mhali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EBFD-CA35-417C-9344-CE5D03A0F9C5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21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Known fish</a:t>
            </a:r>
            <a:r>
              <a:rPr lang="en-ZA" baseline="0" dirty="0" smtClean="0"/>
              <a:t> kills: </a:t>
            </a:r>
            <a:r>
              <a:rPr lang="en-ZA" baseline="0" dirty="0" err="1" smtClean="0"/>
              <a:t>Amazintoti</a:t>
            </a:r>
            <a:r>
              <a:rPr lang="en-ZA" baseline="0" dirty="0" smtClean="0"/>
              <a:t> (Aug 2015), </a:t>
            </a:r>
            <a:r>
              <a:rPr lang="en-ZA" baseline="0" dirty="0" err="1" smtClean="0"/>
              <a:t>Isipingo</a:t>
            </a:r>
            <a:r>
              <a:rPr lang="en-ZA" baseline="0" dirty="0" smtClean="0"/>
              <a:t> (July 2014)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EBFD-CA35-417C-9344-CE5D03A0F9C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608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56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6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675">
                <a:latin typeface="Gill Snas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9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4276DCAD-873A-4EBA-8CF0-2DAA88FB7350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40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2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ED38CB0F-D2AE-429B-9AF1-D8CD8BE4AC2C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452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675">
                <a:latin typeface="Gill Snas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20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3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21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2A06A2E2-3E7B-4DE1-B209-ED36F24E96E3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80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3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1AF46532-6F25-4CCA-9692-A18EFA64D951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76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2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16FF4E4C-23A3-462A-955D-5CD59CD59B8D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11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8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7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3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1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8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75" smtClean="0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9902E340-6B42-4F3F-AED2-68C4F37921D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69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13">
                <a:latin typeface="Calibri" pitchFamily="34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  <a:defRPr/>
              </a:pPr>
              <a:t>9/16/2015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13">
                <a:latin typeface="+mn-lt"/>
                <a:ea typeface="+mn-ea"/>
                <a:cs typeface="+mn-cs"/>
              </a:defRPr>
            </a:lvl1pPr>
          </a:lstStyle>
          <a:p>
            <a:pPr defTabSz="25716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8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675">
                <a:latin typeface="Gill Snas" charset="0"/>
              </a:defRPr>
            </a:lvl1pPr>
          </a:lstStyle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F5E29352-B9AC-42BD-A146-B2D70AACB80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867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257169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57169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257169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257169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257169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257169" algn="ctr" defTabSz="257169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37" algn="ctr" defTabSz="257169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06" algn="ctr" defTabSz="257169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675" algn="ctr" defTabSz="257169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76" indent="-192876" algn="l" defTabSz="2571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17899" indent="-160731" algn="l" defTabSz="2571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42921" indent="-128585" algn="l" defTabSz="2571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00090" indent="-128585" algn="l" defTabSz="2571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57259" indent="-128585" algn="l" defTabSz="2571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414427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2815533" y="2766417"/>
            <a:ext cx="2862858" cy="11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350" b="1" dirty="0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013" dirty="0">
              <a:solidFill>
                <a:prstClr val="white"/>
              </a:solidFill>
              <a:latin typeface="Gill Sans" pitchFamily="-84" charset="0"/>
            </a:endParaRPr>
          </a:p>
          <a:p>
            <a:r>
              <a:rPr lang="en-US" altLang="en-US" sz="1013" dirty="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altLang="en-US" sz="1013" dirty="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altLang="en-US" sz="1013" dirty="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endParaRPr lang="en-US" altLang="en-US" sz="788" dirty="0">
              <a:solidFill>
                <a:prstClr val="white"/>
              </a:solidFill>
              <a:latin typeface="Gill Sans Light" pitchFamily="-84" charset="0"/>
            </a:endParaRPr>
          </a:p>
          <a:p>
            <a:r>
              <a:rPr lang="en-US" altLang="en-US" sz="788" dirty="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39" y="0"/>
            <a:ext cx="9150879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417899" indent="-160731"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42921" indent="-128585"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900090" indent="-128585"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157259" indent="-128585"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414427" indent="-128585" defTabSz="257169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671596" indent="-128585" defTabSz="257169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928765" indent="-128585" defTabSz="257169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185933" indent="-128585" defTabSz="257169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675" dirty="0">
              <a:solidFill>
                <a:prstClr val="black"/>
              </a:solidFill>
              <a:latin typeface="Gill Sna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089" y="2094948"/>
            <a:ext cx="7710312" cy="403187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Classification, Reserve &amp; RQO determination of water resources in the Mvoti to Umzimkulu Water Management </a:t>
            </a:r>
            <a:r>
              <a:rPr lang="en-US" sz="2800" b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Area</a:t>
            </a:r>
          </a:p>
          <a:p>
            <a:pPr algn="ctr"/>
            <a:endParaRPr lang="en-US" sz="2800" b="1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b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ESTUARY </a:t>
            </a:r>
            <a:r>
              <a:rPr lang="en-US" sz="3200" b="1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CONSEQUENCES</a:t>
            </a:r>
            <a:endParaRPr lang="en-US" sz="32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Lara van </a:t>
            </a:r>
            <a:r>
              <a:rPr lang="en-US" sz="2800" dirty="0" err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Niekerk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CSIR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16 Sept 2015</a:t>
            </a:r>
          </a:p>
        </p:txBody>
      </p:sp>
    </p:spTree>
    <p:extLst>
      <p:ext uri="{BB962C8B-B14F-4D97-AF65-F5344CB8AC3E}">
        <p14:creationId xmlns:p14="http://schemas.microsoft.com/office/powerpoint/2010/main" val="10351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83977"/>
            <a:ext cx="1548882" cy="640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5" t="13498" r="16571" b="9794"/>
          <a:stretch/>
        </p:blipFill>
        <p:spPr>
          <a:xfrm rot="19971791">
            <a:off x="-677336" y="233068"/>
            <a:ext cx="3781777" cy="611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782" y="684825"/>
            <a:ext cx="423781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Mbango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scenarios maintain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PES = E.  Under ScA1 a significant improvement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condition. Worst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(A1a,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Sc2) shows a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further decline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Boboyi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Mhlangeni</a:t>
            </a:r>
            <a:r>
              <a:rPr lang="en-ZA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scenario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maintain 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PES, with a decline under Worst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case (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Vungu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Decline under future scenarios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Kongweni</a:t>
            </a:r>
            <a:r>
              <a:rPr lang="en-ZA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scenarios show a decline in health (PES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D/E). Improve if WW is removed.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Mvutshi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Most scenarios show a significant decline in health (PES =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B).</a:t>
            </a:r>
            <a:endParaRPr lang="en-ZA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Mpenjati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Scenarios maintain PES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Tongazi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Zolwane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Half the scenarios  indicate a (significant) decline condition, while half maintain or improve the PES.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782" y="24123"/>
            <a:ext cx="439021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SOUTHERN CLUSTER CONSEQUENCES</a:t>
            </a:r>
            <a:endParaRPr lang="en-ZA" sz="2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86228" y="87574"/>
            <a:ext cx="2797894" cy="6770425"/>
            <a:chOff x="1786228" y="87574"/>
            <a:chExt cx="2797894" cy="67704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2201" r="8753" b="28677"/>
            <a:stretch/>
          </p:blipFill>
          <p:spPr>
            <a:xfrm rot="5400000">
              <a:off x="-31580" y="2242298"/>
              <a:ext cx="6770425" cy="2460978"/>
            </a:xfrm>
            <a:prstGeom prst="rect">
              <a:avLst/>
            </a:prstGeom>
          </p:spPr>
        </p:pic>
        <p:sp>
          <p:nvSpPr>
            <p:cNvPr id="24" name="Right Arrow 23"/>
            <p:cNvSpPr/>
            <p:nvPr/>
          </p:nvSpPr>
          <p:spPr>
            <a:xfrm rot="689268">
              <a:off x="1786228" y="762787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9875" y="762787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Mbango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5493" y="1087884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Boboyi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689268">
              <a:off x="1786228" y="1093734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9875" y="1751535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Mhlangeni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35493" y="2033612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Vungu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689268">
              <a:off x="1786228" y="1840759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9" name="Right Arrow 28"/>
            <p:cNvSpPr/>
            <p:nvPr/>
          </p:nvSpPr>
          <p:spPr>
            <a:xfrm rot="689268">
              <a:off x="1786228" y="2125840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56538" y="5153471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Tongazi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689268">
              <a:off x="1786228" y="2500221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32" name="Right Arrow 31"/>
            <p:cNvSpPr/>
            <p:nvPr/>
          </p:nvSpPr>
          <p:spPr>
            <a:xfrm rot="1819713">
              <a:off x="1791962" y="3153729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33" name="Right Arrow 32"/>
            <p:cNvSpPr/>
            <p:nvPr/>
          </p:nvSpPr>
          <p:spPr>
            <a:xfrm rot="1819713">
              <a:off x="1791962" y="5139693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23144" y="6108731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Zolwane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393157">
              <a:off x="1788140" y="6194912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49874" y="2361214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Kongweni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144" y="3309720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Mvutshini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56538" y="4586293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Mpenjati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93887" y="2033612"/>
            <a:ext cx="1034052" cy="4418617"/>
            <a:chOff x="1493887" y="2033612"/>
            <a:chExt cx="1034052" cy="4418617"/>
          </a:xfrm>
        </p:grpSpPr>
        <p:sp>
          <p:nvSpPr>
            <p:cNvPr id="3" name="Rectangle 2"/>
            <p:cNvSpPr/>
            <p:nvPr/>
          </p:nvSpPr>
          <p:spPr>
            <a:xfrm>
              <a:off x="1573832" y="5436566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9900"/>
                  </a:solidFill>
                  <a:sym typeface="Webdings"/>
                </a:rPr>
                <a:t></a:t>
              </a:r>
              <a:endParaRPr lang="en-GB" sz="6000" dirty="0">
                <a:solidFill>
                  <a:srgbClr val="FF99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93887" y="4474574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9900"/>
                  </a:solidFill>
                  <a:sym typeface="Webdings"/>
                </a:rPr>
                <a:t></a:t>
              </a:r>
              <a:endParaRPr lang="en-GB" sz="6000" dirty="0">
                <a:solidFill>
                  <a:srgbClr val="FF99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48882" y="2033612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9900"/>
                  </a:solidFill>
                  <a:sym typeface="Webdings"/>
                </a:rPr>
                <a:t></a:t>
              </a:r>
              <a:endParaRPr lang="en-GB" sz="6000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148716" y="493472"/>
            <a:ext cx="1395209" cy="6364528"/>
            <a:chOff x="2978267" y="1679814"/>
            <a:chExt cx="2079155" cy="4201697"/>
          </a:xfrm>
        </p:grpSpPr>
        <p:sp>
          <p:nvSpPr>
            <p:cNvPr id="46" name="Rectangle 45"/>
            <p:cNvSpPr/>
            <p:nvPr/>
          </p:nvSpPr>
          <p:spPr>
            <a:xfrm>
              <a:off x="2978267" y="1679814"/>
              <a:ext cx="2065866" cy="4201697"/>
            </a:xfrm>
            <a:prstGeom prst="rect">
              <a:avLst/>
            </a:prstGeom>
            <a:gradFill flip="none" rotWithShape="1">
              <a:gsLst>
                <a:gs pos="34000">
                  <a:srgbClr val="0070C0">
                    <a:alpha val="5000"/>
                  </a:srgbClr>
                </a:gs>
                <a:gs pos="49000">
                  <a:srgbClr val="00FF00">
                    <a:alpha val="26000"/>
                  </a:srgbClr>
                </a:gs>
                <a:gs pos="0">
                  <a:srgbClr val="00FFCC">
                    <a:alpha val="27000"/>
                  </a:srgbClr>
                </a:gs>
                <a:gs pos="100000">
                  <a:srgbClr val="008000">
                    <a:alpha val="24706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91557" y="5602941"/>
              <a:ext cx="2065865" cy="26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Arial Black" panose="020B0A04020102020204" pitchFamily="34" charset="0"/>
                </a:rPr>
                <a:t>D  C  B  A</a:t>
              </a:r>
              <a:endParaRPr lang="en-ZA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6201"/>
            <a:ext cx="1733550" cy="64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2318">
            <a:off x="-970872" y="170900"/>
            <a:ext cx="3083207" cy="646639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7"/>
          <a:stretch/>
        </p:blipFill>
        <p:spPr bwMode="auto">
          <a:xfrm>
            <a:off x="1076324" y="76201"/>
            <a:ext cx="2735023" cy="643052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611324" y="4096286"/>
            <a:ext cx="5172177" cy="1975360"/>
            <a:chOff x="4988435" y="3900259"/>
            <a:chExt cx="5172177" cy="1674675"/>
          </a:xfrm>
        </p:grpSpPr>
        <p:sp>
          <p:nvSpPr>
            <p:cNvPr id="13" name="Left Brace 12"/>
            <p:cNvSpPr/>
            <p:nvPr/>
          </p:nvSpPr>
          <p:spPr>
            <a:xfrm rot="10800000">
              <a:off x="4988435" y="3900259"/>
              <a:ext cx="583396" cy="1674675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1831" y="3928573"/>
              <a:ext cx="4588781" cy="1252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 other scenarios decrease the PES.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Z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Aii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v &amp; Bi-iii are 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the worst case scenario that far exceed assimilative capacity, very high risk of fish kills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87397" y="230118"/>
            <a:ext cx="4581224" cy="3156185"/>
            <a:chOff x="4591389" y="390389"/>
            <a:chExt cx="4581224" cy="895016"/>
          </a:xfrm>
        </p:grpSpPr>
        <p:sp>
          <p:nvSpPr>
            <p:cNvPr id="6" name="TextBox 5"/>
            <p:cNvSpPr txBox="1"/>
            <p:nvPr/>
          </p:nvSpPr>
          <p:spPr>
            <a:xfrm>
              <a:off x="4926475" y="390389"/>
              <a:ext cx="4246138" cy="49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None of the Scenarios meet the REC or even improve the PES.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4591389" y="560795"/>
              <a:ext cx="563650" cy="724610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56997" y="22369"/>
            <a:ext cx="700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SOUTHERN CLUSTER CONSEQUENCES</a:t>
            </a:r>
            <a:endParaRPr lang="en-ZA" sz="2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7396" y="3386305"/>
            <a:ext cx="5309636" cy="709979"/>
            <a:chOff x="3587396" y="3386305"/>
            <a:chExt cx="5309636" cy="709979"/>
          </a:xfrm>
        </p:grpSpPr>
        <p:sp>
          <p:nvSpPr>
            <p:cNvPr id="14" name="TextBox 13"/>
            <p:cNvSpPr txBox="1"/>
            <p:nvPr/>
          </p:nvSpPr>
          <p:spPr>
            <a:xfrm>
              <a:off x="4308251" y="3386305"/>
              <a:ext cx="4588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Ai maintain the PES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3587396" y="3439060"/>
              <a:ext cx="554978" cy="657224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1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32965" y="129630"/>
            <a:ext cx="7312584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altLang="en-US" sz="2600" b="1" dirty="0" smtClean="0">
                <a:latin typeface="Futura Md BT" pitchFamily="34" charset="0"/>
              </a:rPr>
              <a:t> Summary of PES vs REC</a:t>
            </a:r>
            <a:endParaRPr lang="en-ZA" altLang="en-US" sz="2600" b="1" dirty="0">
              <a:latin typeface="Futura Md B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49" y="5572011"/>
            <a:ext cx="6791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PES: Only 10% of area (14) in A or B Category</a:t>
            </a:r>
          </a:p>
          <a:p>
            <a:pPr marL="457200" indent="-45720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ZA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REC: strives to achieve conservation &amp; living resource  management targets = 28% (36 systems)</a:t>
            </a:r>
            <a:endParaRPr lang="en-ZA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62" r="1882" b="208"/>
          <a:stretch/>
        </p:blipFill>
        <p:spPr bwMode="auto">
          <a:xfrm>
            <a:off x="1619249" y="870993"/>
            <a:ext cx="7039721" cy="46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4134" y="1607735"/>
            <a:ext cx="5041702" cy="311647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ZA" sz="225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7825" y="1270633"/>
            <a:ext cx="7273634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What was presented was the ecological perspective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.</a:t>
            </a:r>
            <a:endParaRPr lang="en-ZA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It has a focus on protecting estuary ecological infrastructure, meeting biodiversity targets and enhancing ecosystem 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services</a:t>
            </a: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such a fish nursery areas and fishing.</a:t>
            </a:r>
            <a:endParaRPr lang="en-GB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This now goes to the MCA model to evaluate against impact on ecosystem services, jobs and economics of the region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.</a:t>
            </a:r>
            <a:endParaRPr lang="en-GB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Regulators then to decide on the ultimate configuration, i.e. how many of the ecological targets can be met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.</a:t>
            </a:r>
            <a:endParaRPr lang="en-GB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909" y="250233"/>
            <a:ext cx="700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2600" b="1" dirty="0" smtClean="0">
                <a:latin typeface="Futura Md BT" pitchFamily="34" charset="0"/>
                <a:ea typeface="ＭＳ Ｐゴシック" pitchFamily="34" charset="-128"/>
              </a:rPr>
              <a:t>Way forward</a:t>
            </a:r>
            <a:endParaRPr lang="en-ZA" sz="2600" b="1" dirty="0">
              <a:latin typeface="Futura Md B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91" y="2251075"/>
            <a:ext cx="50895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b="1" dirty="0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800" dirty="0">
              <a:solidFill>
                <a:prstClr val="white"/>
              </a:solidFill>
              <a:latin typeface="Gill Sans" pitchFamily="-84" charset="0"/>
            </a:endParaRPr>
          </a:p>
          <a:p>
            <a:r>
              <a:rPr lang="en-US" altLang="en-US" sz="1800" dirty="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altLang="en-US" sz="1800" dirty="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altLang="en-US" sz="1800" dirty="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endParaRPr lang="en-US" altLang="en-US" sz="1400" dirty="0">
              <a:solidFill>
                <a:prstClr val="white"/>
              </a:solidFill>
              <a:latin typeface="Gill Sans Light" pitchFamily="-84" charset="0"/>
            </a:endParaRPr>
          </a:p>
          <a:p>
            <a:r>
              <a:rPr lang="en-US" altLang="en-US" sz="1400" dirty="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37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26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14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03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200" dirty="0">
              <a:solidFill>
                <a:prstClr val="black"/>
              </a:solidFill>
              <a:latin typeface="Gill Snas" charset="0"/>
            </a:endParaRPr>
          </a:p>
        </p:txBody>
      </p:sp>
      <p:pic>
        <p:nvPicPr>
          <p:cNvPr id="6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975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830" y="3605292"/>
            <a:ext cx="86627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THANK </a:t>
            </a:r>
            <a:r>
              <a:rPr lang="en-US" sz="3600" b="1" cap="al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6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257169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44134" y="1607735"/>
            <a:ext cx="5041702" cy="311647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ZA" sz="225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1" y="985456"/>
            <a:ext cx="8229599" cy="48500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Water quality a major pressure on this 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coast</a:t>
            </a:r>
            <a:endParaRPr lang="en-GB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Most 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systems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along this coastline small to very small.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No assimilative capacity: Responsive to WW input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Plants: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Increase 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submerged </a:t>
            </a:r>
            <a:r>
              <a:rPr lang="en-GB" sz="2000" dirty="0" err="1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macrophytes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, </a:t>
            </a:r>
            <a:r>
              <a:rPr lang="en-GB" sz="2000" dirty="0" err="1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microalgal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blooms and reed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growth in response to more 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nutrients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.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Invertebrates and fish: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Respond to the system’s eutrophic conditions 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and Low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O</a:t>
            </a:r>
            <a:r>
              <a:rPr lang="en-GB" sz="2000" baseline="-25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2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in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low flow 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periods.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Birds</a:t>
            </a:r>
            <a:r>
              <a:rPr lang="en-GB" sz="2000" b="1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: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Loss of invertebrate and fish prey &amp; loss of foraging habitat trough encroachment</a:t>
            </a:r>
            <a:r>
              <a:rPr lang="en-GB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.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GB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FF0000"/>
                </a:solidFill>
                <a:latin typeface="Futura Md BT" pitchFamily="34" charset="0"/>
                <a:ea typeface="ＭＳ Ｐゴシック" pitchFamily="34" charset="-128"/>
                <a:cs typeface="Arial" charset="0"/>
                <a:sym typeface="Webdings"/>
              </a:rPr>
              <a:t>	</a:t>
            </a:r>
            <a:r>
              <a:rPr lang="en-GB" sz="2000" dirty="0">
                <a:solidFill>
                  <a:srgbClr val="FF0000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HIGH RISK FOR FISH KILLS: </a:t>
            </a:r>
            <a:r>
              <a:rPr lang="en-GB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At incised or deeper estuaries, with limited opportunity for wind mixing. </a:t>
            </a: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Die-off of vegetation will cause high detrital loads, with detrital input reducing the oxygen levels causing possible fish kills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.</a:t>
            </a:r>
            <a:endParaRPr lang="en-ZA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909" y="250233"/>
            <a:ext cx="700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2600" b="1" dirty="0" smtClean="0">
                <a:latin typeface="Futura Md BT" pitchFamily="34" charset="0"/>
                <a:ea typeface="ＭＳ Ｐゴシック" pitchFamily="34" charset="-128"/>
              </a:rPr>
              <a:t>Overall conclusions</a:t>
            </a:r>
            <a:endParaRPr lang="en-ZA" sz="2600" b="1" dirty="0">
              <a:latin typeface="Futura Md B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8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8" t="2079" r="11664" b="7521"/>
          <a:stretch/>
        </p:blipFill>
        <p:spPr>
          <a:xfrm>
            <a:off x="70352" y="1004632"/>
            <a:ext cx="9018229" cy="233795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5244703" y="-4165998"/>
          <a:ext cx="7886699" cy="1813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91"/>
                <a:gridCol w="222291"/>
                <a:gridCol w="222291"/>
                <a:gridCol w="222291"/>
                <a:gridCol w="222291"/>
                <a:gridCol w="328805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  <a:gridCol w="222291"/>
              </a:tblGrid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1" gridSpan="31"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1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151"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8163" y="8233172"/>
          <a:ext cx="13850541" cy="268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659606" y="9491663"/>
          <a:ext cx="12983766" cy="153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486639" y="1957640"/>
            <a:ext cx="8601941" cy="656849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57000"/>
                </a:srgbClr>
              </a:gs>
              <a:gs pos="100000">
                <a:srgbClr val="FBCAC5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ectangle 8"/>
          <p:cNvSpPr/>
          <p:nvPr/>
        </p:nvSpPr>
        <p:spPr>
          <a:xfrm>
            <a:off x="497265" y="2597683"/>
            <a:ext cx="923192" cy="747347"/>
          </a:xfrm>
          <a:prstGeom prst="rect">
            <a:avLst/>
          </a:prstGeom>
          <a:solidFill>
            <a:schemeClr val="accent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2" name="Rectangle 11"/>
          <p:cNvSpPr/>
          <p:nvPr/>
        </p:nvSpPr>
        <p:spPr>
          <a:xfrm>
            <a:off x="1420457" y="2574383"/>
            <a:ext cx="2181725" cy="747347"/>
          </a:xfrm>
          <a:prstGeom prst="rect">
            <a:avLst/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3" name="Rectangle 12"/>
          <p:cNvSpPr/>
          <p:nvPr/>
        </p:nvSpPr>
        <p:spPr>
          <a:xfrm>
            <a:off x="3602182" y="2574383"/>
            <a:ext cx="5486400" cy="747347"/>
          </a:xfrm>
          <a:prstGeom prst="rect">
            <a:avLst/>
          </a:prstGeom>
          <a:solidFill>
            <a:schemeClr val="accent4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4" name="TextBox 13"/>
          <p:cNvSpPr txBox="1"/>
          <p:nvPr/>
        </p:nvSpPr>
        <p:spPr>
          <a:xfrm>
            <a:off x="70353" y="3344643"/>
            <a:ext cx="1350104" cy="7309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Northern Cluster</a:t>
            </a:r>
          </a:p>
          <a:p>
            <a:pPr algn="ctr"/>
            <a:r>
              <a:rPr lang="en-ZA" sz="1350" i="1" dirty="0" err="1" smtClean="0"/>
              <a:t>Ilembe</a:t>
            </a:r>
            <a:endParaRPr lang="en-ZA" sz="135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0457" y="3344643"/>
            <a:ext cx="2181725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Central Cluster</a:t>
            </a:r>
          </a:p>
          <a:p>
            <a:pPr algn="ctr"/>
            <a:endParaRPr lang="en-ZA" sz="1400" i="1" dirty="0" smtClean="0"/>
          </a:p>
          <a:p>
            <a:pPr algn="ctr"/>
            <a:r>
              <a:rPr lang="en-ZA" sz="1400" i="1" dirty="0" smtClean="0"/>
              <a:t>eThekwini</a:t>
            </a:r>
            <a:endParaRPr lang="en-ZA" sz="135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00790" y="3347707"/>
            <a:ext cx="5687791" cy="723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1400" b="1" dirty="0" smtClean="0"/>
              <a:t>Southern Cluster</a:t>
            </a:r>
          </a:p>
          <a:p>
            <a:pPr algn="ctr"/>
            <a:endParaRPr lang="en-ZA" sz="1350" i="1" dirty="0" smtClean="0"/>
          </a:p>
          <a:p>
            <a:pPr algn="ctr"/>
            <a:r>
              <a:rPr lang="en-ZA" sz="1350" i="1" dirty="0" err="1" smtClean="0"/>
              <a:t>Ugu</a:t>
            </a:r>
            <a:endParaRPr lang="en-ZA" sz="1350" i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589084" y="4184240"/>
            <a:ext cx="7059243" cy="2259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64 systems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Overall 12% (8 systems) in poor condition (&lt; D/E)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High conservation requirements = 23 systems 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2 poor condition sections</a:t>
            </a:r>
          </a:p>
          <a:p>
            <a:pPr marL="457200" indent="-457200" defTabSz="457200" fontAlgn="base">
              <a:spcBef>
                <a:spcPct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ZA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ts val="500"/>
              </a:spcAft>
            </a:pPr>
            <a:r>
              <a:rPr lang="en-ZA" sz="2000" dirty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Grey bars:  Existing </a:t>
            </a:r>
            <a:r>
              <a:rPr lang="en-ZA" sz="2000" dirty="0" smtClean="0">
                <a:solidFill>
                  <a:prstClr val="black"/>
                </a:solidFill>
                <a:latin typeface="Futura Md BT" pitchFamily="34" charset="0"/>
                <a:ea typeface="ＭＳ Ｐゴシック" pitchFamily="34" charset="-128"/>
                <a:cs typeface="Arial" charset="0"/>
              </a:rPr>
              <a:t>WWW</a:t>
            </a:r>
            <a:endParaRPr lang="en-ZA" sz="2000" dirty="0">
              <a:solidFill>
                <a:prstClr val="black"/>
              </a:solidFill>
              <a:latin typeface="Futura Md BT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6909" y="250233"/>
            <a:ext cx="700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ZA" sz="2600" b="1" dirty="0" smtClean="0">
                <a:latin typeface="Futura Md BT" pitchFamily="34" charset="0"/>
                <a:ea typeface="ＭＳ Ｐゴシック" pitchFamily="34" charset="-128"/>
              </a:rPr>
              <a:t>Overall summary</a:t>
            </a:r>
            <a:endParaRPr lang="en-ZA" sz="2600" b="1" dirty="0">
              <a:latin typeface="Futura Md BT" pitchFamily="34" charset="0"/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3891" y="903699"/>
            <a:ext cx="6075218" cy="1738568"/>
            <a:chOff x="1343891" y="1004632"/>
            <a:chExt cx="6075218" cy="1738568"/>
          </a:xfrm>
        </p:grpSpPr>
        <p:sp>
          <p:nvSpPr>
            <p:cNvPr id="3" name="Rectangle 2"/>
            <p:cNvSpPr/>
            <p:nvPr/>
          </p:nvSpPr>
          <p:spPr>
            <a:xfrm>
              <a:off x="1343891" y="1004632"/>
              <a:ext cx="1350818" cy="1738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66164" y="1004632"/>
              <a:ext cx="1052945" cy="17385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57150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1"/>
            <a:ext cx="1733550" cy="64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15362" r="9707" b="51608"/>
          <a:stretch/>
        </p:blipFill>
        <p:spPr>
          <a:xfrm rot="19337458">
            <a:off x="-2064153" y="2350597"/>
            <a:ext cx="4474545" cy="3628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7174" y="874410"/>
            <a:ext cx="3926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4 system of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conservation importance that need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: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Mhlali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, Mvoti,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Mdlotane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Zinkwasi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Nonoti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scenarios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PES. While ScA1 shows an improvement in condition and worst case (Sc2) shows a decline.</a:t>
            </a: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Mvoti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: most scenarios maintain PES, require other intervention to attain REC. WW scenarios reduce PES.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Mlali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scenarios result in declining health due to nutrient loading. Only improve under Sc1 if WW removed.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909" y="250233"/>
            <a:ext cx="700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NORTHERN </a:t>
            </a:r>
            <a:r>
              <a:rPr lang="en-ZA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CLUSTER ECOLOGY </a:t>
            </a:r>
            <a:r>
              <a:rPr lang="en-ZA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CONSEQUENCES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203" r="26822" b="30261"/>
          <a:stretch/>
        </p:blipFill>
        <p:spPr>
          <a:xfrm rot="5400000">
            <a:off x="700720" y="1455820"/>
            <a:ext cx="5211388" cy="382151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321870" y="3619515"/>
            <a:ext cx="714375" cy="20955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ight Arrow 8"/>
          <p:cNvSpPr/>
          <p:nvPr/>
        </p:nvSpPr>
        <p:spPr>
          <a:xfrm>
            <a:off x="1376363" y="5419725"/>
            <a:ext cx="714375" cy="20955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0" name="Right Arrow 9"/>
          <p:cNvSpPr/>
          <p:nvPr/>
        </p:nvSpPr>
        <p:spPr>
          <a:xfrm>
            <a:off x="1334378" y="2486064"/>
            <a:ext cx="714375" cy="209550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2" name="TextBox 1"/>
          <p:cNvSpPr txBox="1"/>
          <p:nvPr/>
        </p:nvSpPr>
        <p:spPr>
          <a:xfrm>
            <a:off x="2136484" y="2367812"/>
            <a:ext cx="112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Nonoti</a:t>
            </a:r>
            <a:endParaRPr lang="en-ZA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845" y="5444609"/>
            <a:ext cx="112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Mhlali</a:t>
            </a:r>
            <a:endParaRPr lang="en-ZA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4216" y="3559143"/>
            <a:ext cx="112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mtClean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Mvoti</a:t>
            </a:r>
            <a:endParaRPr lang="en-ZA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62275" y="1679815"/>
            <a:ext cx="2156467" cy="4292459"/>
            <a:chOff x="2962275" y="1679815"/>
            <a:chExt cx="2156467" cy="4292459"/>
          </a:xfrm>
        </p:grpSpPr>
        <p:sp>
          <p:nvSpPr>
            <p:cNvPr id="14" name="Rectangle 13"/>
            <p:cNvSpPr/>
            <p:nvPr/>
          </p:nvSpPr>
          <p:spPr>
            <a:xfrm>
              <a:off x="2962275" y="1679815"/>
              <a:ext cx="2156467" cy="4292459"/>
            </a:xfrm>
            <a:prstGeom prst="rect">
              <a:avLst/>
            </a:prstGeom>
            <a:gradFill flip="none" rotWithShape="1">
              <a:gsLst>
                <a:gs pos="34000">
                  <a:srgbClr val="0070C0">
                    <a:alpha val="10000"/>
                  </a:srgbClr>
                </a:gs>
                <a:gs pos="49000">
                  <a:srgbClr val="00FF00">
                    <a:alpha val="26000"/>
                  </a:srgbClr>
                </a:gs>
                <a:gs pos="0">
                  <a:srgbClr val="00FFCC">
                    <a:alpha val="27000"/>
                  </a:srgbClr>
                </a:gs>
                <a:gs pos="100000">
                  <a:srgbClr val="008000">
                    <a:alpha val="24706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2876" y="5602942"/>
              <a:ext cx="2065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Arial Black" panose="020B0A04020102020204" pitchFamily="34" charset="0"/>
                </a:rPr>
                <a:t>   D    C     B   A </a:t>
              </a:r>
              <a:endParaRPr lang="en-ZA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82138" y="1859980"/>
            <a:ext cx="1051707" cy="3927628"/>
            <a:chOff x="1082138" y="1859980"/>
            <a:chExt cx="1051707" cy="3927628"/>
          </a:xfrm>
        </p:grpSpPr>
        <p:sp>
          <p:nvSpPr>
            <p:cNvPr id="19" name="Rectangle 18"/>
            <p:cNvSpPr/>
            <p:nvPr/>
          </p:nvSpPr>
          <p:spPr>
            <a:xfrm>
              <a:off x="1179738" y="4771945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 smtClean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8" y="1859980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 smtClean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7003" y="3145867"/>
              <a:ext cx="5598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b="1" dirty="0" smtClean="0">
                  <a:solidFill>
                    <a:srgbClr val="FF0000"/>
                  </a:solidFill>
                  <a:latin typeface="Wingdings" panose="05000000000000000000" pitchFamily="2" charset="2"/>
                  <a:sym typeface="Webdings"/>
                </a:rPr>
                <a:t></a:t>
              </a:r>
              <a:endParaRPr lang="en-GB" sz="3600" dirty="0">
                <a:latin typeface="Wingdings" panose="050000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3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6201"/>
            <a:ext cx="1733550" cy="64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0" t="15362" r="9707" b="51608"/>
          <a:stretch/>
        </p:blipFill>
        <p:spPr>
          <a:xfrm rot="19337458">
            <a:off x="-1770462" y="2797792"/>
            <a:ext cx="4002589" cy="324607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6"/>
          <a:stretch/>
        </p:blipFill>
        <p:spPr bwMode="auto">
          <a:xfrm>
            <a:off x="1372870" y="722821"/>
            <a:ext cx="2465351" cy="56410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6724" y="307323"/>
            <a:ext cx="700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>
                <a:latin typeface="Aharoni" panose="02010803020104030203" pitchFamily="2" charset="-79"/>
                <a:cs typeface="Aharoni" panose="02010803020104030203" pitchFamily="2" charset="-79"/>
              </a:rPr>
              <a:t>NORTHERN </a:t>
            </a:r>
            <a:r>
              <a:rPr lang="en-ZA" sz="2100" b="1" smtClean="0">
                <a:latin typeface="Aharoni" panose="02010803020104030203" pitchFamily="2" charset="-79"/>
                <a:cs typeface="Aharoni" panose="02010803020104030203" pitchFamily="2" charset="-79"/>
              </a:rPr>
              <a:t>CLUSTER ECOLOGY </a:t>
            </a:r>
            <a:r>
              <a:rPr lang="en-ZA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CONSEQUENCES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28646" y="1008185"/>
            <a:ext cx="5447796" cy="3092140"/>
            <a:chOff x="3528646" y="1008185"/>
            <a:chExt cx="5447796" cy="3092140"/>
          </a:xfrm>
        </p:grpSpPr>
        <p:sp>
          <p:nvSpPr>
            <p:cNvPr id="6" name="TextBox 5"/>
            <p:cNvSpPr txBox="1"/>
            <p:nvPr/>
          </p:nvSpPr>
          <p:spPr>
            <a:xfrm>
              <a:off x="4207419" y="1397675"/>
              <a:ext cx="476902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None of the scenarios meet the REC, but</a:t>
              </a:r>
            </a:p>
            <a:p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Ai, E, F, </a:t>
              </a:r>
              <a:r>
                <a:rPr lang="en-Z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Ei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is an improvement of the PES as they represent a reduction in Present day WW to these systems.</a:t>
              </a:r>
            </a:p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Still require other interventions – restore riparian area, improve catchment </a:t>
              </a:r>
              <a:r>
                <a:rPr lang="en-Z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WQ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3528646" y="1008185"/>
              <a:ext cx="678773" cy="3092140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2441" y="3682165"/>
            <a:ext cx="5235578" cy="1059168"/>
            <a:chOff x="3652441" y="3682165"/>
            <a:chExt cx="5235578" cy="1059168"/>
          </a:xfrm>
        </p:grpSpPr>
        <p:sp>
          <p:nvSpPr>
            <p:cNvPr id="11" name="Left Brace 10"/>
            <p:cNvSpPr/>
            <p:nvPr/>
          </p:nvSpPr>
          <p:spPr>
            <a:xfrm rot="10800000">
              <a:off x="3652441" y="4100325"/>
              <a:ext cx="554978" cy="641008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9238" y="3682165"/>
              <a:ext cx="45887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 and D some decline in health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66772" y="4609551"/>
            <a:ext cx="5315209" cy="1959511"/>
            <a:chOff x="3666772" y="4609551"/>
            <a:chExt cx="5315209" cy="1959511"/>
          </a:xfrm>
        </p:grpSpPr>
        <p:sp>
          <p:nvSpPr>
            <p:cNvPr id="10" name="TextBox 9"/>
            <p:cNvSpPr txBox="1"/>
            <p:nvPr/>
          </p:nvSpPr>
          <p:spPr>
            <a:xfrm>
              <a:off x="4393200" y="4609551"/>
              <a:ext cx="4588781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endParaRPr lang="en-Z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 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these 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scenarios lie below the PES due to reduced WQ &amp; related O</a:t>
              </a:r>
              <a:r>
                <a:rPr lang="en-ZA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stress</a:t>
              </a:r>
            </a:p>
            <a:p>
              <a:pPr>
                <a:spcAft>
                  <a:spcPts val="800"/>
                </a:spcAft>
              </a:pPr>
              <a:r>
                <a:rPr lang="en-Z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 are the worst case scenarios that far exceed assimilative capacity, high risk of fish kills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 rot="10800000">
              <a:off x="3666772" y="4740927"/>
              <a:ext cx="646684" cy="1345547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181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76201"/>
            <a:ext cx="1733550" cy="64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0" y="83977"/>
            <a:ext cx="1548882" cy="640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t="5267" r="14048" b="3868"/>
          <a:stretch/>
        </p:blipFill>
        <p:spPr>
          <a:xfrm rot="19921843">
            <a:off x="-869434" y="330979"/>
            <a:ext cx="3727737" cy="6003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4361" y="982818"/>
            <a:ext cx="447963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system of conservation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importance: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Mahlongwa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Mahlongwane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Mkomazi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Umgababa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Msimbazi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Lovu,Durban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Mgeni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Mhlanga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in poor condition (&lt; E/D)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Tongati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scenarios show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severe decline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health due to nutrient loading. Only improve under Sc1 if WW removed.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Some sensitivity to level of treatment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Mdloti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scenarios show a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decline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 health due to nutrient loading.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Do NOT improve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under Sc1 if WW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removed as catchment quality is very poor. More closed = poor O</a:t>
            </a:r>
            <a:r>
              <a:rPr lang="en-ZA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 Relative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insensitive to level of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5968" y="159922"/>
            <a:ext cx="40180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100" b="1" smtClean="0">
                <a:latin typeface="Aharoni" panose="02010803020104030203" pitchFamily="2" charset="-79"/>
                <a:cs typeface="Aharoni" panose="02010803020104030203" pitchFamily="2" charset="-79"/>
              </a:rPr>
              <a:t>CENTRAL CLUSTER ECOLOGY </a:t>
            </a:r>
            <a:r>
              <a:rPr lang="en-ZA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CONSEQUENCES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246" y="357072"/>
            <a:ext cx="3911784" cy="5803639"/>
            <a:chOff x="993246" y="357072"/>
            <a:chExt cx="3911784" cy="5803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8177" t="2203" r="11831" b="28359"/>
            <a:stretch/>
          </p:blipFill>
          <p:spPr>
            <a:xfrm rot="5400000">
              <a:off x="294736" y="1629770"/>
              <a:ext cx="5803639" cy="32582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38569" y="806997"/>
              <a:ext cx="112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Tongati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869220" flipV="1">
              <a:off x="993246" y="506361"/>
              <a:ext cx="967157" cy="204995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5" name="Right Arrow 14"/>
            <p:cNvSpPr/>
            <p:nvPr/>
          </p:nvSpPr>
          <p:spPr>
            <a:xfrm rot="18026778" flipV="1">
              <a:off x="1334527" y="3395285"/>
              <a:ext cx="773297" cy="166816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37383" y="2808961"/>
              <a:ext cx="165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Mbokodweni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9389" y="3460831"/>
              <a:ext cx="1675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Little Amanz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8372738">
              <a:off x="1139464" y="4078281"/>
              <a:ext cx="955397" cy="188248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200" y="5094161"/>
              <a:ext cx="1675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uMkhomazi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9736744">
              <a:off x="1365866" y="5418398"/>
              <a:ext cx="524474" cy="19609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1200" y="1133950"/>
              <a:ext cx="112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Mdloti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730733">
              <a:off x="1286151" y="1229474"/>
              <a:ext cx="562566" cy="193643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5378" y="1473581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Umhlanga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7170" y="1857568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uMngeni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63374" y="2143569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Durban Bay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4605" y="2502897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Sipingo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9235638">
              <a:off x="1536991" y="2365342"/>
              <a:ext cx="446956" cy="176009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90757" y="783974"/>
            <a:ext cx="3021395" cy="5353714"/>
            <a:chOff x="5857406" y="898586"/>
            <a:chExt cx="3063705" cy="5353714"/>
          </a:xfrm>
        </p:grpSpPr>
        <p:sp>
          <p:nvSpPr>
            <p:cNvPr id="30" name="Rectangle 29"/>
            <p:cNvSpPr/>
            <p:nvPr/>
          </p:nvSpPr>
          <p:spPr>
            <a:xfrm>
              <a:off x="5857406" y="898586"/>
              <a:ext cx="3057716" cy="5353714"/>
            </a:xfrm>
            <a:prstGeom prst="rect">
              <a:avLst/>
            </a:prstGeom>
            <a:gradFill>
              <a:gsLst>
                <a:gs pos="19000">
                  <a:srgbClr val="0070C0">
                    <a:alpha val="5000"/>
                  </a:srgbClr>
                </a:gs>
                <a:gs pos="35000">
                  <a:srgbClr val="00FF00">
                    <a:alpha val="26000"/>
                  </a:srgbClr>
                </a:gs>
                <a:gs pos="0">
                  <a:srgbClr val="00FFCC">
                    <a:alpha val="27000"/>
                  </a:srgbClr>
                </a:gs>
                <a:gs pos="94000">
                  <a:srgbClr val="FF0000">
                    <a:alpha val="30000"/>
                  </a:srgbClr>
                </a:gs>
                <a:gs pos="52000">
                  <a:srgbClr val="008000">
                    <a:alpha val="24706"/>
                  </a:srgbClr>
                </a:gs>
              </a:gsLst>
              <a:lin ang="10800000" scaled="1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63395" y="5861926"/>
              <a:ext cx="3057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Arial Black" panose="020B0A04020102020204" pitchFamily="34" charset="0"/>
                </a:rPr>
                <a:t>  F      E     D    C   B  A </a:t>
              </a:r>
              <a:endParaRPr lang="en-ZA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7821" y="-423855"/>
            <a:ext cx="1203379" cy="5590682"/>
            <a:chOff x="577821" y="-423855"/>
            <a:chExt cx="1203379" cy="5590682"/>
          </a:xfrm>
        </p:grpSpPr>
        <p:grpSp>
          <p:nvGrpSpPr>
            <p:cNvPr id="43" name="Group 42"/>
            <p:cNvGrpSpPr/>
            <p:nvPr/>
          </p:nvGrpSpPr>
          <p:grpSpPr>
            <a:xfrm>
              <a:off x="673996" y="310632"/>
              <a:ext cx="1107204" cy="4856195"/>
              <a:chOff x="673996" y="310632"/>
              <a:chExt cx="1107204" cy="485619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81951" y="3909708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79443" y="4151164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73996" y="310632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36650" y="783974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01330" y="1681967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27093" y="2170954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27092" y="3187407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67068" y="3429000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577821" y="-423855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 smtClean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4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76201"/>
            <a:ext cx="1733550" cy="64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t="5267" r="14048" b="3868"/>
          <a:stretch/>
        </p:blipFill>
        <p:spPr>
          <a:xfrm rot="19921843">
            <a:off x="-869434" y="330979"/>
            <a:ext cx="3727737" cy="6003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4361" y="982818"/>
            <a:ext cx="44796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uMgeni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improvement in condition as a result of higher inflows. (under investigation).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Mbokodweni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Declining health under most scenarios due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to nutrient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loading, But maintain PES under Sc2. Improve significantly under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Sc1 if WW removed. Relative insensitive to treatment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Amanzintoti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Most scenarios show a </a:t>
            </a:r>
            <a:r>
              <a:rPr lang="en-ZA" u="sng" dirty="0">
                <a:latin typeface="Arial" panose="020B0604020202020204" pitchFamily="34" charset="0"/>
                <a:cs typeface="Arial" panose="020B0604020202020204" pitchFamily="34" charset="0"/>
              </a:rPr>
              <a:t>severe decline in </a:t>
            </a:r>
            <a:r>
              <a:rPr lang="en-Z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health, but w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ill maintain E under 8 Ml/d. Improve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WW removed. Relative insensitive to treatment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Umkomazi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High Importance. All flow scenario maintain PES,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require other intervention to attain REC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. Most WW scenarios degrade condition. MK1 (5 ML/d) on average maintain PES, but high risk of fish kills when closed.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5968" y="159922"/>
            <a:ext cx="40180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100" b="1" smtClean="0">
                <a:latin typeface="Aharoni" panose="02010803020104030203" pitchFamily="2" charset="-79"/>
                <a:cs typeface="Aharoni" panose="02010803020104030203" pitchFamily="2" charset="-79"/>
              </a:rPr>
              <a:t>CENTRAL CLUSTER ECOLOGY </a:t>
            </a:r>
            <a:r>
              <a:rPr lang="en-ZA" sz="2100" b="1" dirty="0">
                <a:latin typeface="Aharoni" panose="02010803020104030203" pitchFamily="2" charset="-79"/>
                <a:cs typeface="Aharoni" panose="02010803020104030203" pitchFamily="2" charset="-79"/>
              </a:rPr>
              <a:t>CONSEQUENCES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3246" y="357072"/>
            <a:ext cx="3911784" cy="5803639"/>
            <a:chOff x="993246" y="357072"/>
            <a:chExt cx="3911784" cy="58036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8177" t="2203" r="11831" b="28359"/>
            <a:stretch/>
          </p:blipFill>
          <p:spPr>
            <a:xfrm rot="5400000">
              <a:off x="294736" y="1629770"/>
              <a:ext cx="5803639" cy="325824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38569" y="806997"/>
              <a:ext cx="112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Tongati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869220" flipV="1">
              <a:off x="993246" y="506361"/>
              <a:ext cx="967157" cy="204995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5" name="Right Arrow 14"/>
            <p:cNvSpPr/>
            <p:nvPr/>
          </p:nvSpPr>
          <p:spPr>
            <a:xfrm rot="18026778" flipV="1">
              <a:off x="1334527" y="3395285"/>
              <a:ext cx="773297" cy="166816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37383" y="2808961"/>
              <a:ext cx="1651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Mbokodweni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9389" y="3460831"/>
              <a:ext cx="1675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Little Amanz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18372738">
              <a:off x="1139464" y="4078281"/>
              <a:ext cx="955397" cy="188248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200" y="5094161"/>
              <a:ext cx="1675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uMkhomazi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9736744">
              <a:off x="1365866" y="5418398"/>
              <a:ext cx="524474" cy="19609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1200" y="1133950"/>
              <a:ext cx="1123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Mdloti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730733">
              <a:off x="1286151" y="1229474"/>
              <a:ext cx="562566" cy="193643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5378" y="1473581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Umhlanga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27170" y="1857568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uMngeni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63374" y="2143569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Durban Bay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24605" y="2502897"/>
              <a:ext cx="150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Sipingo</a:t>
              </a:r>
              <a:endParaRPr lang="en-ZA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9235638">
              <a:off x="1536991" y="2365342"/>
              <a:ext cx="446956" cy="176009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1721175" y="806997"/>
            <a:ext cx="2985130" cy="5330690"/>
          </a:xfrm>
          <a:prstGeom prst="rect">
            <a:avLst/>
          </a:prstGeom>
          <a:gradFill>
            <a:gsLst>
              <a:gs pos="19000">
                <a:srgbClr val="0070C0">
                  <a:alpha val="5000"/>
                </a:srgbClr>
              </a:gs>
              <a:gs pos="35000">
                <a:srgbClr val="00FF00">
                  <a:alpha val="26000"/>
                </a:srgbClr>
              </a:gs>
              <a:gs pos="0">
                <a:srgbClr val="00FFCC">
                  <a:alpha val="27000"/>
                </a:srgbClr>
              </a:gs>
              <a:gs pos="94000">
                <a:srgbClr val="FF0000">
                  <a:alpha val="30000"/>
                </a:srgbClr>
              </a:gs>
              <a:gs pos="52000">
                <a:srgbClr val="008000">
                  <a:alpha val="24706"/>
                </a:srgbClr>
              </a:gs>
            </a:gsLst>
            <a:lin ang="1080000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9424545" y="30126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Mlali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there is a similar trend but there is more differentiation between scenarios due to different water quality impact and consequences…………………….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96663" y="5747314"/>
            <a:ext cx="30154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Arial Black" panose="020B0A04020102020204" pitchFamily="34" charset="0"/>
              </a:rPr>
              <a:t>  F      E     D    C   B  A </a:t>
            </a:r>
            <a:endParaRPr lang="en-ZA" b="1" dirty="0">
              <a:latin typeface="Arial Black" panose="020B0A040201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77821" y="-423855"/>
            <a:ext cx="1203379" cy="5590682"/>
            <a:chOff x="577821" y="-423855"/>
            <a:chExt cx="1203379" cy="5590682"/>
          </a:xfrm>
        </p:grpSpPr>
        <p:grpSp>
          <p:nvGrpSpPr>
            <p:cNvPr id="53" name="Group 52"/>
            <p:cNvGrpSpPr/>
            <p:nvPr/>
          </p:nvGrpSpPr>
          <p:grpSpPr>
            <a:xfrm>
              <a:off x="673996" y="310632"/>
              <a:ext cx="1107204" cy="4856195"/>
              <a:chOff x="673996" y="310632"/>
              <a:chExt cx="1107204" cy="485619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781951" y="3909708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79443" y="4151164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73996" y="310632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36650" y="783974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01330" y="1681967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27093" y="2170954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27092" y="3187407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7068" y="3429000"/>
                <a:ext cx="954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000" b="1" dirty="0" smtClean="0">
                    <a:solidFill>
                      <a:srgbClr val="FF0000"/>
                    </a:solidFill>
                    <a:sym typeface="Webdings"/>
                  </a:rPr>
                  <a:t></a:t>
                </a:r>
                <a:endParaRPr lang="en-GB" sz="6000" dirty="0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577821" y="-423855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 smtClean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6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201"/>
            <a:ext cx="1733550" cy="643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7" t="5267" r="14048" b="3868"/>
          <a:stretch/>
        </p:blipFill>
        <p:spPr>
          <a:xfrm rot="20043697">
            <a:off x="-1337078" y="571055"/>
            <a:ext cx="3424710" cy="5515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6997" y="22369"/>
            <a:ext cx="7001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CENTRAL CLUSTER CONSEQUENCES</a:t>
            </a:r>
            <a:endParaRPr lang="en-ZA" sz="2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88264" y="569244"/>
            <a:ext cx="5489877" cy="3564605"/>
            <a:chOff x="3488264" y="569244"/>
            <a:chExt cx="5489877" cy="3270511"/>
          </a:xfrm>
        </p:grpSpPr>
        <p:sp>
          <p:nvSpPr>
            <p:cNvPr id="11" name="TextBox 10"/>
            <p:cNvSpPr txBox="1"/>
            <p:nvPr/>
          </p:nvSpPr>
          <p:spPr>
            <a:xfrm>
              <a:off x="4209118" y="1254432"/>
              <a:ext cx="4769023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None 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of the scenarios meet the REC, but</a:t>
              </a:r>
            </a:p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Ai, </a:t>
              </a:r>
              <a:r>
                <a:rPr lang="en-ZA" dirty="0" err="1">
                  <a:latin typeface="Arial" panose="020B0604020202020204" pitchFamily="34" charset="0"/>
                  <a:cs typeface="Arial" panose="020B0604020202020204" pitchFamily="34" charset="0"/>
                </a:rPr>
                <a:t>Aii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ZA" dirty="0" err="1">
                  <a:latin typeface="Arial" panose="020B0604020202020204" pitchFamily="34" charset="0"/>
                  <a:cs typeface="Arial" panose="020B0604020202020204" pitchFamily="34" charset="0"/>
                </a:rPr>
                <a:t>AiV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 and Av, as well as </a:t>
              </a:r>
              <a:r>
                <a:rPr lang="en-ZA" dirty="0" err="1">
                  <a:latin typeface="Arial" panose="020B0604020202020204" pitchFamily="34" charset="0"/>
                  <a:cs typeface="Arial" panose="020B0604020202020204" pitchFamily="34" charset="0"/>
                </a:rPr>
                <a:t>Ei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 is a significant  improvement of the PES as they represent a reduction in Present day WW to these systems.</a:t>
              </a:r>
            </a:p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Still require other interventions – restore riparian area, 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improve catchment </a:t>
              </a:r>
              <a:r>
                <a:rPr lang="en-Z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WQ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3488264" y="569244"/>
              <a:ext cx="554977" cy="3237570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88263" y="4791073"/>
            <a:ext cx="5307934" cy="1754326"/>
            <a:chOff x="3652441" y="4100324"/>
            <a:chExt cx="5307934" cy="2485822"/>
          </a:xfrm>
        </p:grpSpPr>
        <p:sp>
          <p:nvSpPr>
            <p:cNvPr id="15" name="TextBox 14"/>
            <p:cNvSpPr txBox="1"/>
            <p:nvPr/>
          </p:nvSpPr>
          <p:spPr>
            <a:xfrm>
              <a:off x="4371594" y="4100324"/>
              <a:ext cx="4588781" cy="248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 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these scenarios lie below the PES due to reduce WQ, O</a:t>
              </a:r>
              <a:r>
                <a:rPr lang="en-ZA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stress, </a:t>
              </a:r>
              <a:r>
                <a:rPr lang="en-Z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 risk of fish kills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Z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Bii</a:t>
              </a: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are the worst case scenario that far exceed assimilative capacity, </a:t>
              </a:r>
              <a:r>
                <a:rPr lang="en-Z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very high </a:t>
              </a:r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risk of fish kills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10800000">
              <a:off x="3652441" y="4100324"/>
              <a:ext cx="554978" cy="1939231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0"/>
          <a:stretch/>
        </p:blipFill>
        <p:spPr bwMode="auto">
          <a:xfrm>
            <a:off x="866775" y="314007"/>
            <a:ext cx="2581275" cy="6029643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488263" y="4081094"/>
            <a:ext cx="5309636" cy="709979"/>
            <a:chOff x="3488263" y="4081094"/>
            <a:chExt cx="5309636" cy="709979"/>
          </a:xfrm>
        </p:grpSpPr>
        <p:sp>
          <p:nvSpPr>
            <p:cNvPr id="18" name="TextBox 17"/>
            <p:cNvSpPr txBox="1"/>
            <p:nvPr/>
          </p:nvSpPr>
          <p:spPr>
            <a:xfrm>
              <a:off x="4209118" y="4081094"/>
              <a:ext cx="45887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Z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&amp; F Maintain the PES</a:t>
              </a:r>
              <a:endParaRPr lang="en-Z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 rot="10800000">
              <a:off x="3488263" y="4133849"/>
              <a:ext cx="554978" cy="657224"/>
            </a:xfrm>
            <a:prstGeom prst="leftBrace">
              <a:avLst>
                <a:gd name="adj1" fmla="val 8333"/>
                <a:gd name="adj2" fmla="val 46954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119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3977"/>
            <a:ext cx="1548882" cy="640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1" t="27664" r="8642" b="5080"/>
          <a:stretch/>
        </p:blipFill>
        <p:spPr>
          <a:xfrm rot="19845754">
            <a:off x="-1090494" y="734304"/>
            <a:ext cx="4085405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2710" y="999150"/>
            <a:ext cx="456889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system of conservation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importance: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Mtamvuna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Mpenjati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Zotsha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Mzimkulu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Damba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Koshwana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Intshambili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Mhlabatshane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Mfazazana</a:t>
            </a:r>
            <a:r>
              <a:rPr lang="en-ZA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Kwa-</a:t>
            </a:r>
            <a:r>
              <a:rPr lang="en-ZA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Makosi</a:t>
            </a:r>
            <a:endParaRPr lang="en-ZA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Mpambanyoni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All scenario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PES, slight decline in Worst case (</a:t>
            </a:r>
            <a:r>
              <a:rPr lang="en-Z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Mzimayi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Status Quo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Sezela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ost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scenarios maintain current condition. While ScA1 shows an improvement in condition and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Worst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(D4, Sc2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shows a decline.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ZA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Koshwana</a:t>
            </a:r>
            <a:r>
              <a:rPr lang="en-Z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scenarios maintain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PES.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While ScA1 shows an improvement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worst case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(Sc2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 shows a </a:t>
            </a:r>
            <a:r>
              <a:rPr lang="en-ZA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decline.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782" y="24123"/>
            <a:ext cx="439021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SOUTHERN CLUSTER CONSEQUENCES</a:t>
            </a:r>
            <a:endParaRPr lang="en-ZA" sz="2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6927" y="203116"/>
            <a:ext cx="3057235" cy="6222099"/>
            <a:chOff x="1228602" y="156121"/>
            <a:chExt cx="2572647" cy="62220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720" t="2519" r="7404" b="30262"/>
            <a:stretch/>
          </p:blipFill>
          <p:spPr>
            <a:xfrm rot="5400000">
              <a:off x="-409311" y="2167661"/>
              <a:ext cx="6222099" cy="21990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668199" y="481018"/>
              <a:ext cx="16756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Mpambanyoni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0439" y="1856152"/>
              <a:ext cx="109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Sezela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8981" y="5243989"/>
              <a:ext cx="13132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Koshwana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689268">
              <a:off x="1324267" y="341641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21" name="Right Arrow 20"/>
            <p:cNvSpPr/>
            <p:nvPr/>
          </p:nvSpPr>
          <p:spPr>
            <a:xfrm rot="20472437">
              <a:off x="1228602" y="1994156"/>
              <a:ext cx="369427" cy="103627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65692" y="5361452"/>
              <a:ext cx="204747" cy="57216"/>
            </a:xfrm>
            <a:prstGeom prst="rightArrow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1040" y="738440"/>
              <a:ext cx="10949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600" smtClean="0">
                  <a:solidFill>
                    <a:schemeClr val="accent1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Mzimayi</a:t>
              </a:r>
              <a:endParaRPr lang="en-ZA" sz="160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25434" y="493473"/>
            <a:ext cx="1490282" cy="5931743"/>
            <a:chOff x="2978267" y="1679814"/>
            <a:chExt cx="2079155" cy="4201697"/>
          </a:xfrm>
        </p:grpSpPr>
        <p:sp>
          <p:nvSpPr>
            <p:cNvPr id="17" name="Rectangle 16"/>
            <p:cNvSpPr/>
            <p:nvPr/>
          </p:nvSpPr>
          <p:spPr>
            <a:xfrm>
              <a:off x="2978267" y="1679814"/>
              <a:ext cx="2065866" cy="4201697"/>
            </a:xfrm>
            <a:prstGeom prst="rect">
              <a:avLst/>
            </a:prstGeom>
            <a:gradFill flip="none" rotWithShape="1">
              <a:gsLst>
                <a:gs pos="34000">
                  <a:srgbClr val="0070C0">
                    <a:alpha val="5000"/>
                  </a:srgbClr>
                </a:gs>
                <a:gs pos="49000">
                  <a:srgbClr val="00FF00">
                    <a:alpha val="26000"/>
                  </a:srgbClr>
                </a:gs>
                <a:gs pos="0">
                  <a:srgbClr val="00FFCC">
                    <a:alpha val="27000"/>
                  </a:srgbClr>
                </a:gs>
                <a:gs pos="100000">
                  <a:srgbClr val="008000">
                    <a:alpha val="24706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1556" y="5602941"/>
              <a:ext cx="2065866" cy="261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latin typeface="Arial Black" panose="020B0A04020102020204" pitchFamily="34" charset="0"/>
                </a:rPr>
                <a:t> D   C  B A</a:t>
              </a:r>
              <a:endParaRPr lang="en-ZA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2326" y="847273"/>
            <a:ext cx="1019169" cy="5290096"/>
            <a:chOff x="382326" y="847273"/>
            <a:chExt cx="1019169" cy="5290096"/>
          </a:xfrm>
        </p:grpSpPr>
        <p:sp>
          <p:nvSpPr>
            <p:cNvPr id="22" name="Rectangle 21"/>
            <p:cNvSpPr/>
            <p:nvPr/>
          </p:nvSpPr>
          <p:spPr>
            <a:xfrm>
              <a:off x="447388" y="5121706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2326" y="4763530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2326" y="1803493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1271" y="847273"/>
              <a:ext cx="95410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0" b="1" dirty="0">
                  <a:solidFill>
                    <a:srgbClr val="FF0000"/>
                  </a:solidFill>
                  <a:sym typeface="Webdings"/>
                </a:rPr>
                <a:t></a:t>
              </a:r>
              <a:endParaRPr lang="en-GB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1204</Words>
  <Application>Microsoft Office PowerPoint</Application>
  <PresentationFormat>On-screen Show (4:3)</PresentationFormat>
  <Paragraphs>195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Aharoni</vt:lpstr>
      <vt:lpstr>Arial</vt:lpstr>
      <vt:lpstr>Arial Black</vt:lpstr>
      <vt:lpstr>Calibri</vt:lpstr>
      <vt:lpstr>Futura Md BT</vt:lpstr>
      <vt:lpstr>Gill Sans</vt:lpstr>
      <vt:lpstr>Gill Sans Light</vt:lpstr>
      <vt:lpstr>Gill Sans MT</vt:lpstr>
      <vt:lpstr>Gill Snas</vt:lpstr>
      <vt:lpstr>Webdings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96</cp:revision>
  <dcterms:created xsi:type="dcterms:W3CDTF">2015-08-03T13:03:48Z</dcterms:created>
  <dcterms:modified xsi:type="dcterms:W3CDTF">2015-09-16T04:27:52Z</dcterms:modified>
</cp:coreProperties>
</file>